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0"/>
  </p:notesMasterIdLst>
  <p:sldIdLst>
    <p:sldId id="2147477862" r:id="rId5"/>
    <p:sldId id="269" r:id="rId6"/>
    <p:sldId id="279" r:id="rId7"/>
    <p:sldId id="262" r:id="rId8"/>
    <p:sldId id="2147477854" r:id="rId9"/>
    <p:sldId id="286" r:id="rId10"/>
    <p:sldId id="273" r:id="rId11"/>
    <p:sldId id="268" r:id="rId12"/>
    <p:sldId id="2147483642" r:id="rId13"/>
    <p:sldId id="281" r:id="rId14"/>
    <p:sldId id="258" r:id="rId15"/>
    <p:sldId id="285" r:id="rId16"/>
    <p:sldId id="277" r:id="rId17"/>
    <p:sldId id="2147483644" r:id="rId18"/>
    <p:sldId id="27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E2D2A20-2E2D-E865-CE7E-1182B95088AE}" name="Sitaraman, Rajesh" initials="" userId="S::rajesh.sitaraman@accenture.com::3527f4d8-581b-4d91-ac2c-20eb9597c59d" providerId="AD"/>
  <p188:author id="{04CDED23-488B-64A9-9237-4C71E75FE3C8}" name="Malik, Dave" initials="" userId="S::dave.malik@accenture.com::d849cd1a-0e33-40ec-b55d-54c7b8f9110f" providerId="AD"/>
  <p188:author id="{20CC4964-BA6D-FDE5-E9A5-353C2C9715D8}" name="Pandey, Nalin K." initials="NP" userId="S::nalin.k.pandey@accenture.com::296965f3-4c54-4886-8dc4-d3173bb4aced" providerId="AD"/>
  <p188:author id="{F1F3968C-6583-60C3-2680-2F2D189B676A}" name="Sukhumaran, Padmanaban" initials="" userId="S::p.sukhumaran@accenture.com::87c70869-f47c-40df-b538-88fee23a7354" providerId="AD"/>
  <p188:author id="{7BF9CD93-FE2B-F0CB-24D1-9D231381ECA8}" name="Yorulmaz, Tunc" initials="YT" userId="S::t.yorulmaz@accenture.com::5af6a9c9-95d5-4fc4-bac7-9617e1df6c99" providerId="AD"/>
  <p188:author id="{3ED03DBC-B842-7D95-E077-60860BF2B476}" name="Sasheendran, Neeraj" initials="NS" userId="S::neeraj.sasheendran@accenture.com::497976cd-257a-4829-89ab-85a13a7b2723" providerId="AD"/>
  <p188:author id="{B75D6EFF-7672-0E44-0886-895F464FD81C}" name="Graydon, Andrew" initials="AG" userId="S::andrew.graydon@accenture.com::94b454cf-6006-44e2-a55c-2fa54b26d54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0090"/>
    <a:srgbClr val="B440FF"/>
    <a:srgbClr val="7500C0"/>
    <a:srgbClr val="C161FF"/>
    <a:srgbClr val="EFD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07"/>
    <p:restoredTop sz="94887"/>
  </p:normalViewPr>
  <p:slideViewPr>
    <p:cSldViewPr snapToGrid="0">
      <p:cViewPr>
        <p:scale>
          <a:sx n="100" d="100"/>
          <a:sy n="100" d="100"/>
        </p:scale>
        <p:origin x="3192" y="1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8135812403011665E-2"/>
          <c:y val="4.7268896820445695E-2"/>
          <c:w val="0.90179119489625836"/>
          <c:h val="0.93309669219556424"/>
        </c:manualLayout>
      </c:layout>
      <c:bubbl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Growth</c:v>
                </c:pt>
              </c:strCache>
            </c:strRef>
          </c:tx>
          <c:spPr>
            <a:solidFill>
              <a:srgbClr val="A100FF">
                <a:lumMod val="60000"/>
                <a:lumOff val="40000"/>
              </a:srgbClr>
            </a:solidFill>
            <a:ln w="9525" cap="flat" cmpd="sng" algn="ctr">
              <a:solidFill>
                <a:srgbClr val="460073">
                  <a:lumMod val="60000"/>
                  <a:lumOff val="40000"/>
                </a:srgbClr>
              </a:solidFill>
              <a:rou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097-4221-AB60-0927649F923E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097-4221-AB60-0927649F923E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097-4221-AB60-0927649F923E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097-4221-AB60-0927649F923E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2097-4221-AB60-0927649F923E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2097-4221-AB60-0927649F923E}"/>
              </c:ext>
            </c:extLst>
          </c:dPt>
          <c:xVal>
            <c:numRef>
              <c:f>Sheet1!$A$2:$A$9</c:f>
              <c:numCache>
                <c:formatCode>General</c:formatCode>
                <c:ptCount val="8"/>
                <c:pt idx="0">
                  <c:v>2.9</c:v>
                </c:pt>
                <c:pt idx="1">
                  <c:v>2.1</c:v>
                </c:pt>
                <c:pt idx="2">
                  <c:v>1.9</c:v>
                </c:pt>
                <c:pt idx="3">
                  <c:v>1</c:v>
                </c:pt>
                <c:pt idx="4">
                  <c:v>2.7</c:v>
                </c:pt>
                <c:pt idx="5">
                  <c:v>0.6</c:v>
                </c:pt>
                <c:pt idx="6">
                  <c:v>1.4</c:v>
                </c:pt>
                <c:pt idx="7">
                  <c:v>1.3</c:v>
                </c:pt>
              </c:numCache>
            </c:numRef>
          </c:xVal>
          <c:yVal>
            <c:numRef>
              <c:f>Sheet1!$B$2:$B$9</c:f>
              <c:numCache>
                <c:formatCode>0%</c:formatCode>
                <c:ptCount val="8"/>
                <c:pt idx="0">
                  <c:v>5.0000000000000001E-3</c:v>
                </c:pt>
                <c:pt idx="1">
                  <c:v>0.13800000000000001</c:v>
                </c:pt>
                <c:pt idx="2">
                  <c:v>6.0999999999999999E-2</c:v>
                </c:pt>
                <c:pt idx="3">
                  <c:v>0.17</c:v>
                </c:pt>
                <c:pt idx="4">
                  <c:v>0.161</c:v>
                </c:pt>
                <c:pt idx="5">
                  <c:v>0.02</c:v>
                </c:pt>
                <c:pt idx="6" formatCode="0.00%">
                  <c:v>0.11600000000000001</c:v>
                </c:pt>
                <c:pt idx="7">
                  <c:v>0.06</c:v>
                </c:pt>
              </c:numCache>
            </c:numRef>
          </c:yVal>
          <c:bubbleSize>
            <c:numRef>
              <c:f>Sheet1!$C$2:$C$9</c:f>
              <c:numCache>
                <c:formatCode>General</c:formatCode>
                <c:ptCount val="8"/>
                <c:pt idx="0">
                  <c:v>14</c:v>
                </c:pt>
                <c:pt idx="1">
                  <c:v>52</c:v>
                </c:pt>
                <c:pt idx="2">
                  <c:v>22.5</c:v>
                </c:pt>
                <c:pt idx="3">
                  <c:v>6.97</c:v>
                </c:pt>
                <c:pt idx="4">
                  <c:v>33</c:v>
                </c:pt>
                <c:pt idx="5">
                  <c:v>168</c:v>
                </c:pt>
                <c:pt idx="6">
                  <c:v>121</c:v>
                </c:pt>
                <c:pt idx="7">
                  <c:v>8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6-2097-4221-AB60-0927649F92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2041798111"/>
        <c:axId val="2041789951"/>
      </c:bubbleChart>
      <c:valAx>
        <c:axId val="204179811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041789951"/>
        <c:crosses val="autoZero"/>
        <c:crossBetween val="midCat"/>
      </c:valAx>
      <c:valAx>
        <c:axId val="2041789951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 w="9525" cap="rnd">
            <a:solidFill>
              <a:schemeClr val="dk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1798111"/>
        <c:crosses val="autoZero"/>
        <c:crossBetween val="midCat"/>
        <c:majorUnit val="5.000000000000001E-2"/>
      </c:valAx>
      <c:spPr>
        <a:solidFill>
          <a:schemeClr val="bg1">
            <a:lumMod val="95000"/>
          </a:schemeClr>
        </a:solidFill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Americas</c:v>
                </c:pt>
              </c:strCache>
            </c:strRef>
          </c:tx>
          <c:spPr>
            <a:ln w="28575" cap="rnd">
              <a:solidFill>
                <a:srgbClr val="7500C0">
                  <a:lumMod val="60000"/>
                  <a:lumOff val="40000"/>
                </a:srgbClr>
              </a:solidFill>
              <a:round/>
            </a:ln>
            <a:effectLst/>
          </c:spPr>
          <c:marker>
            <c:symbol val="none"/>
          </c:marker>
          <c:cat>
            <c:strRef>
              <c:f>Sheet1!$A$2:$A$12</c:f>
              <c:strCache>
                <c:ptCount val="11"/>
                <c:pt idx="0">
                  <c:v>FY26 Q4</c:v>
                </c:pt>
                <c:pt idx="1">
                  <c:v>FY27 Q1</c:v>
                </c:pt>
                <c:pt idx="2">
                  <c:v>FY27 Q2</c:v>
                </c:pt>
                <c:pt idx="3">
                  <c:v>FY27 Q3</c:v>
                </c:pt>
                <c:pt idx="4">
                  <c:v>FY27 Q4</c:v>
                </c:pt>
                <c:pt idx="5">
                  <c:v>FY28 Q1</c:v>
                </c:pt>
                <c:pt idx="6">
                  <c:v>FY28 Q2</c:v>
                </c:pt>
                <c:pt idx="7">
                  <c:v>FY28 Q3</c:v>
                </c:pt>
                <c:pt idx="8">
                  <c:v>FY28 Q4</c:v>
                </c:pt>
                <c:pt idx="9">
                  <c:v>FY29 Q1</c:v>
                </c:pt>
                <c:pt idx="10">
                  <c:v>FY29 Q2</c:v>
                </c:pt>
              </c:strCache>
            </c:strRef>
          </c:cat>
          <c:val>
            <c:numRef>
              <c:f>Sheet1!$B$2:$B$12</c:f>
              <c:numCache>
                <c:formatCode>"$"#,##0_);[Red]\("$"#,##0\)</c:formatCode>
                <c:ptCount val="11"/>
                <c:pt idx="0">
                  <c:v>195</c:v>
                </c:pt>
                <c:pt idx="1">
                  <c:v>164</c:v>
                </c:pt>
                <c:pt idx="2">
                  <c:v>166</c:v>
                </c:pt>
                <c:pt idx="3">
                  <c:v>222</c:v>
                </c:pt>
                <c:pt idx="4">
                  <c:v>208</c:v>
                </c:pt>
                <c:pt idx="5">
                  <c:v>86</c:v>
                </c:pt>
                <c:pt idx="6">
                  <c:v>435</c:v>
                </c:pt>
                <c:pt idx="7">
                  <c:v>263</c:v>
                </c:pt>
                <c:pt idx="8">
                  <c:v>530</c:v>
                </c:pt>
                <c:pt idx="9">
                  <c:v>276</c:v>
                </c:pt>
                <c:pt idx="10">
                  <c:v>1021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F2D-436C-AC7E-B344CDF6480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EMEA</c:v>
                </c:pt>
              </c:strCache>
            </c:strRef>
          </c:tx>
          <c:spPr>
            <a:ln w="28575" cap="rnd">
              <a:solidFill>
                <a:srgbClr val="7500C0">
                  <a:lumMod val="75000"/>
                </a:srgbClr>
              </a:solidFill>
              <a:round/>
            </a:ln>
            <a:effectLst/>
          </c:spPr>
          <c:marker>
            <c:symbol val="none"/>
          </c:marker>
          <c:cat>
            <c:strRef>
              <c:f>Sheet1!$A$2:$A$12</c:f>
              <c:strCache>
                <c:ptCount val="11"/>
                <c:pt idx="0">
                  <c:v>FY26 Q4</c:v>
                </c:pt>
                <c:pt idx="1">
                  <c:v>FY27 Q1</c:v>
                </c:pt>
                <c:pt idx="2">
                  <c:v>FY27 Q2</c:v>
                </c:pt>
                <c:pt idx="3">
                  <c:v>FY27 Q3</c:v>
                </c:pt>
                <c:pt idx="4">
                  <c:v>FY27 Q4</c:v>
                </c:pt>
                <c:pt idx="5">
                  <c:v>FY28 Q1</c:v>
                </c:pt>
                <c:pt idx="6">
                  <c:v>FY28 Q2</c:v>
                </c:pt>
                <c:pt idx="7">
                  <c:v>FY28 Q3</c:v>
                </c:pt>
                <c:pt idx="8">
                  <c:v>FY28 Q4</c:v>
                </c:pt>
                <c:pt idx="9">
                  <c:v>FY29 Q1</c:v>
                </c:pt>
                <c:pt idx="10">
                  <c:v>FY29 Q2</c:v>
                </c:pt>
              </c:strCache>
            </c:strRef>
          </c:cat>
          <c:val>
            <c:numRef>
              <c:f>Sheet1!$C$2:$C$12</c:f>
              <c:numCache>
                <c:formatCode>"$"#,##0_);[Red]\("$"#,##0\)</c:formatCode>
                <c:ptCount val="11"/>
                <c:pt idx="0">
                  <c:v>266</c:v>
                </c:pt>
                <c:pt idx="1">
                  <c:v>204</c:v>
                </c:pt>
                <c:pt idx="2">
                  <c:v>450</c:v>
                </c:pt>
                <c:pt idx="3">
                  <c:v>216</c:v>
                </c:pt>
                <c:pt idx="4">
                  <c:v>114</c:v>
                </c:pt>
                <c:pt idx="5">
                  <c:v>252</c:v>
                </c:pt>
                <c:pt idx="6">
                  <c:v>726</c:v>
                </c:pt>
                <c:pt idx="7">
                  <c:v>174</c:v>
                </c:pt>
                <c:pt idx="8">
                  <c:v>173</c:v>
                </c:pt>
                <c:pt idx="9">
                  <c:v>211</c:v>
                </c:pt>
                <c:pt idx="10">
                  <c:v>259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F2D-436C-AC7E-B344CDF648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26520463"/>
        <c:axId val="326521423"/>
      </c:lineChart>
      <c:catAx>
        <c:axId val="3265204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6521423"/>
        <c:crosses val="autoZero"/>
        <c:auto val="1"/>
        <c:lblAlgn val="ctr"/>
        <c:lblOffset val="100"/>
        <c:noMultiLvlLbl val="0"/>
      </c:catAx>
      <c:valAx>
        <c:axId val="3265214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_);[Red]\(&quot;$&quot;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65204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rnd">
        <a:solidFill>
          <a:schemeClr val="dk1">
            <a:lumMod val="20000"/>
            <a:lumOff val="80000"/>
          </a:schemeClr>
        </a:solidFill>
        <a:round/>
      </a:ln>
    </cs:spPr>
    <cs:defRPr sz="1197" kern="120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/>
    <cs:effectRef idx="1"/>
    <cs:fontRef idx="minor">
      <a:schemeClr val="dk1"/>
    </cs:fontRef>
    <cs:spPr>
      <a:ln w="9525" cap="flat" cmpd="sng" algn="ctr">
        <a:solidFill>
          <a:schemeClr val="phClr">
            <a:alpha val="70000"/>
          </a:schemeClr>
        </a:solidFill>
        <a:prstDash val="sysDot"/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rnd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rnd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rnd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rnd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rnd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rnd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0" baseline="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>
              <a:alpha val="0"/>
            </a:schemeClr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rnd">
        <a:solidFill>
          <a:schemeClr val="dk1">
            <a:lumMod val="20000"/>
            <a:lumOff val="80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 cap="rnd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rnd">
        <a:solidFill>
          <a:schemeClr val="dk1">
            <a:lumMod val="25000"/>
            <a:lumOff val="75000"/>
          </a:schemeClr>
        </a:solidFill>
        <a:round/>
      </a:ln>
    </cs:spPr>
    <cs:defRPr sz="1197" kern="1200" spc="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9AB7BF-9E7C-4DE7-AD93-74844137E9E3}" type="datetimeFigureOut">
              <a:rPr lang="en-US" smtClean="0"/>
              <a:t>5/15/26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ADBDDE-0399-48BD-B30F-EE9EEF2DCA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93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B9024-5D77-2081-C564-694BA1958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07C4F2-4718-C629-0447-329988204F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A3321E-25BA-2C59-7F9C-5F10F17250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50% productivity expressed as price reduction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EC0C28-4557-6981-1560-D4B7EA0B2E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DBDDE-0399-48BD-B30F-EE9EEF2DCA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1081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about using AI to automate </a:t>
            </a:r>
            <a:r>
              <a:rPr lang="en-I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issue detection, root cause analysis, and resolution at scale</a:t>
            </a:r>
            <a:r>
              <a:rPr lang="en-I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— shifting how IMS operations work in deployments in the last year. On the left are </a:t>
            </a:r>
            <a:r>
              <a:rPr lang="en-I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 production examples</a:t>
            </a:r>
            <a:r>
              <a:rPr lang="en-I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— event volumes, automated RCA, and recommended actions. At FedEx, we’re processing </a:t>
            </a:r>
            <a:r>
              <a:rPr lang="en-I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440K+ events per month</a:t>
            </a:r>
            <a:r>
              <a:rPr lang="en-I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driving </a:t>
            </a:r>
            <a:r>
              <a:rPr lang="en-I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~90% reduction in tickets</a:t>
            </a:r>
            <a:r>
              <a:rPr lang="en-I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with </a:t>
            </a:r>
            <a:r>
              <a:rPr lang="en-I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&lt;2 minute RCA</a:t>
            </a:r>
            <a:r>
              <a:rPr lang="en-I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</a:t>
            </a:r>
            <a:r>
              <a:rPr lang="en-I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17 agent calls</a:t>
            </a:r>
            <a:r>
              <a:rPr lang="en-I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supporting resolution. What this enables is a practical shift from </a:t>
            </a:r>
            <a:r>
              <a:rPr lang="en-I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reactive ticket handling</a:t>
            </a:r>
            <a:r>
              <a:rPr lang="en-I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en-I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automated operations</a:t>
            </a:r>
            <a:r>
              <a:rPr lang="en-I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It reduces reliance on manual L1/L2 workflows, improves consistency, and scales across complex, multi-tower environments. Now we scale this from ‘incident-focused automation’ into broader operations. We’re extending across </a:t>
            </a:r>
            <a:r>
              <a:rPr lang="en-I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 IMS processes</a:t>
            </a:r>
            <a:r>
              <a:rPr lang="en-I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I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 technology towers</a:t>
            </a:r>
            <a:r>
              <a:rPr lang="en-I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— beyond incidents into end-to-end operational workflows. The model becomes: teams working alongside AI — humans focus on governance, exceptions, and improvement, while automation handles the repeatable work. Agentic is </a:t>
            </a:r>
            <a:r>
              <a:rPr lang="en-I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already delivering measurable outcomes today</a:t>
            </a:r>
            <a:r>
              <a:rPr lang="en-I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we’re scaling it into the broader IMS operating model. This is how we unlock the </a:t>
            </a:r>
            <a:r>
              <a:rPr lang="en-I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productivity step-change</a:t>
            </a:r>
            <a:r>
              <a:rPr lang="en-I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needed for renewals — fewer tickets, faster RCA, less manual effort, and scalable operations.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ADBDDE-0399-48BD-B30F-EE9EEF2DCAA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991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Processes are aligned based on their maturity, data readiness, and dependency on other workflows—starting with highly standardised, low-dependency processes and progressing towards complex, cross-domain processes that require full orchestration, governance, and enterprise-wide integration before agentic automation can safely scale.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DBDDE-0399-48BD-B30F-EE9EEF2DCA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57328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ADBDDE-0399-48BD-B30F-EE9EEF2DCAA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291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ADBDDE-0399-48BD-B30F-EE9EEF2DCAA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192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1243C-D312-F245-FD54-8215BB890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A447E2-CCEA-6405-59FB-1C8B2E45F8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FB871F-DF08-8988-E67C-949AEFB275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H200 GPUs</a:t>
            </a:r>
          </a:p>
          <a:p>
            <a:endParaRPr lang="en-US" dirty="0"/>
          </a:p>
          <a:p>
            <a:r>
              <a:rPr lang="en-US" dirty="0"/>
              <a:t>H200 materially improves inference efficiency optimized stacks like </a:t>
            </a:r>
            <a:r>
              <a:rPr lang="en-US" dirty="0" err="1"/>
              <a:t>TensorRT</a:t>
            </a:r>
            <a:r>
              <a:rPr lang="en-US" dirty="0"/>
              <a:t>-LLM/</a:t>
            </a:r>
            <a:r>
              <a:rPr lang="en-US" dirty="0" err="1"/>
              <a:t>vLLM</a:t>
            </a:r>
            <a:r>
              <a:rPr lang="en-US" dirty="0"/>
              <a:t> reduce compute overhead higher utilization spreads infrastructure cost across more tokens batching and KV cache optimization dramatically improve token economics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B989E2-B922-A0D7-0093-4FC76038CC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DBDDE-0399-48BD-B30F-EE9EEF2DCA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434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: gradi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746E4763-F545-C94B-51CE-F4BC514CB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969" y="3010439"/>
            <a:ext cx="6793919" cy="1329595"/>
          </a:xfrm>
          <a:prstGeom prst="rect">
            <a:avLst/>
          </a:prstGeom>
        </p:spPr>
        <p:txBody>
          <a:bodyPr anchor="b">
            <a:spAutoFit/>
          </a:bodyPr>
          <a:lstStyle>
            <a:lvl1pPr algn="l">
              <a:lnSpc>
                <a:spcPct val="9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BC002026-094D-D1B0-BDA1-62996F2413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4969" y="4464055"/>
            <a:ext cx="6793919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b="0" i="0" spc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pic>
        <p:nvPicPr>
          <p:cNvPr id="3" name="accenture" descr="accenture logo">
            <a:extLst>
              <a:ext uri="{FF2B5EF4-FFF2-40B4-BE49-F238E27FC236}">
                <a16:creationId xmlns:a16="http://schemas.microsoft.com/office/drawing/2014/main" id="{FF7A765D-4682-9084-D606-70A59390D7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951" y="557588"/>
            <a:ext cx="1243822" cy="328510"/>
          </a:xfrm>
          <a:prstGeom prst="rect">
            <a:avLst/>
          </a:prstGeom>
        </p:spPr>
      </p:pic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21E81FC3-5B5A-36F1-7992-060E05D477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1950" y="5674232"/>
            <a:ext cx="3816000" cy="634494"/>
          </a:xfrm>
          <a:prstGeom prst="rect">
            <a:avLst/>
          </a:prstGeom>
        </p:spPr>
        <p:txBody>
          <a:bodyPr anchor="b"/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36108AED-3E3E-1C9D-6AD6-AB28DC8162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58956" y="6124059"/>
            <a:ext cx="1832894" cy="18466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r" defTabSz="914377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Graphik-SemiboldItalic" panose="020B0703030202060203" pitchFamily="34" charset="0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</p:spTree>
    <p:extLst>
      <p:ext uri="{BB962C8B-B14F-4D97-AF65-F5344CB8AC3E}">
        <p14:creationId xmlns:p14="http://schemas.microsoft.com/office/powerpoint/2010/main" val="2710304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: gradie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blurry background&#10;&#10;AI-generated content may be incorrect.">
            <a:extLst>
              <a:ext uri="{FF2B5EF4-FFF2-40B4-BE49-F238E27FC236}">
                <a16:creationId xmlns:a16="http://schemas.microsoft.com/office/drawing/2014/main" id="{87111667-186F-DD25-9A4B-3608F196AB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5522" y="-2667001"/>
            <a:ext cx="6857998" cy="1219200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2B28B826-EFF3-117E-A205-62F240EBE2CC}"/>
              </a:ext>
            </a:extLst>
          </p:cNvPr>
          <p:cNvSpPr>
            <a:spLocks noGrp="1"/>
          </p:cNvSpPr>
          <p:nvPr>
            <p:ph type="ctrTitle"/>
          </p:nvPr>
        </p:nvSpPr>
        <p:spPr bwMode="white">
          <a:xfrm>
            <a:off x="1182796" y="3776810"/>
            <a:ext cx="5715000" cy="132959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31547BE7-16A3-D21E-ADAC-48D17CDF300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1182796" y="5219056"/>
            <a:ext cx="5715000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b="0" i="0" spc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56C59DBC-B2E5-1892-B37B-68897D1619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89497" y="2433053"/>
            <a:ext cx="1150956" cy="1231106"/>
          </a:xfrm>
        </p:spPr>
        <p:txBody>
          <a:bodyPr wrap="none" anchor="b">
            <a:spAutoFit/>
          </a:bodyPr>
          <a:lstStyle>
            <a:lvl1pPr>
              <a:defRPr sz="8000">
                <a:latin typeface="Graphik-SemiboldItalic" panose="020B0703030202060203" pitchFamily="34" charset="0"/>
              </a:defRPr>
            </a:lvl1pPr>
          </a:lstStyle>
          <a:p>
            <a:pPr lvl="0"/>
            <a:r>
              <a:rPr lang="pt-BR"/>
              <a:t>##</a:t>
            </a:r>
            <a:endParaRPr lang="en-AR"/>
          </a:p>
        </p:txBody>
      </p:sp>
      <p:sp>
        <p:nvSpPr>
          <p:cNvPr id="9" name="GTS_WH">
            <a:extLst>
              <a:ext uri="{FF2B5EF4-FFF2-40B4-BE49-F238E27FC236}">
                <a16:creationId xmlns:a16="http://schemas.microsoft.com/office/drawing/2014/main" id="{08C622A3-6AC3-418E-A8AE-75B117754C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white">
          <a:xfrm>
            <a:off x="10499353" y="5752334"/>
            <a:ext cx="509851" cy="559567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670177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: image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4352" y="4020089"/>
            <a:ext cx="4205323" cy="787908"/>
          </a:xfrm>
          <a:prstGeom prst="rect">
            <a:avLst/>
          </a:prstGeom>
        </p:spPr>
        <p:txBody>
          <a:bodyPr anchor="b" anchorCtr="0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Section title style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1462BA77-FAF3-D3DC-18C0-2C2257012A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4352" y="2576447"/>
            <a:ext cx="1150956" cy="1231106"/>
          </a:xfrm>
        </p:spPr>
        <p:txBody>
          <a:bodyPr wrap="none" anchor="b">
            <a:spAutoFit/>
          </a:bodyPr>
          <a:lstStyle>
            <a:lvl1pPr>
              <a:defRPr sz="8000">
                <a:latin typeface="Graphik-SemiboldItalic" panose="020B0703030202060203" pitchFamily="34" charset="0"/>
              </a:defRPr>
            </a:lvl1pPr>
          </a:lstStyle>
          <a:p>
            <a:pPr lvl="0"/>
            <a:r>
              <a:rPr lang="pt-BR"/>
              <a:t>##</a:t>
            </a:r>
            <a:endParaRPr lang="en-AR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772726BC-B615-3428-7DAF-2FCAE36D30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4352" y="5080829"/>
            <a:ext cx="4205324" cy="78790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1600" b="0" i="0">
                <a:solidFill>
                  <a:schemeClr val="accent2"/>
                </a:solidFill>
                <a:latin typeface="Graphik" panose="020B0503030202060203" pitchFamily="34" charset="77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5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362807" y="549275"/>
            <a:ext cx="6278331" cy="5759449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6" name="GTS_WH">
            <a:extLst>
              <a:ext uri="{FF2B5EF4-FFF2-40B4-BE49-F238E27FC236}">
                <a16:creationId xmlns:a16="http://schemas.microsoft.com/office/drawing/2014/main" id="{B99510A1-6B22-EF9F-A1BE-64088860C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4" name="copyright">
            <a:extLst>
              <a:ext uri="{FF2B5EF4-FFF2-40B4-BE49-F238E27FC236}">
                <a16:creationId xmlns:a16="http://schemas.microsoft.com/office/drawing/2014/main" id="{3BFEEF07-2489-1DF1-A61D-F05EF6756806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FFFFFF">
                    <a:alpha val="75000"/>
                  </a:srgb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rgbClr val="FFFFFF">
                  <a:alpha val="75000"/>
                </a:srgbClr>
              </a:solidFill>
              <a:latin typeface="Graphik" panose="020B0503030202060203" pitchFamily="34" charset="77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89017E74-C690-EF85-4C2D-25D3ED0FF55F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rgbClr val="FFFFFF">
                    <a:alpha val="75000"/>
                  </a:srgbClr>
                </a:solidFill>
                <a:latin typeface="Graphik-SemiboldItalic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rgbClr val="FFFFFF">
                  <a:alpha val="75000"/>
                </a:srgbClr>
              </a:solidFill>
              <a:latin typeface="Graphik-SemiboldItalic" panose="020B07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4819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: image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F18E800-DE3F-7813-356B-5ABD491337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4352" y="4020089"/>
            <a:ext cx="4205323" cy="787908"/>
          </a:xfrm>
          <a:prstGeom prst="rect">
            <a:avLst/>
          </a:prstGeom>
        </p:spPr>
        <p:txBody>
          <a:bodyPr anchor="b" anchorCtr="0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Section title style</a:t>
            </a:r>
          </a:p>
        </p:txBody>
      </p:sp>
      <p:sp>
        <p:nvSpPr>
          <p:cNvPr id="11" name="Picture Placeholder 18">
            <a:extLst>
              <a:ext uri="{FF2B5EF4-FFF2-40B4-BE49-F238E27FC236}">
                <a16:creationId xmlns:a16="http://schemas.microsoft.com/office/drawing/2014/main" id="{C1C7CFCC-2C79-7017-C82B-A74A2328517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362807" y="549275"/>
            <a:ext cx="6278331" cy="57594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A631764B-7AB2-0534-6571-AAD04310DAF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4352" y="5080829"/>
            <a:ext cx="4205324" cy="78790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1600" b="0" i="0">
                <a:solidFill>
                  <a:schemeClr val="bg2"/>
                </a:solidFill>
                <a:latin typeface="Graphik" panose="020B0503030202060203" pitchFamily="34" charset="77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5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2823CF50-4615-0652-00EC-47F06086B36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4352" y="2576447"/>
            <a:ext cx="1150956" cy="1231106"/>
          </a:xfrm>
        </p:spPr>
        <p:txBody>
          <a:bodyPr wrap="none" anchor="b">
            <a:spAutoFit/>
          </a:bodyPr>
          <a:lstStyle>
            <a:lvl1pPr>
              <a:defRPr sz="8000">
                <a:latin typeface="Graphik-SemiboldItalic" panose="020B0703030202060203" pitchFamily="34" charset="0"/>
              </a:defRPr>
            </a:lvl1pPr>
          </a:lstStyle>
          <a:p>
            <a:pPr lvl="0"/>
            <a:r>
              <a:rPr lang="pt-BR"/>
              <a:t>##</a:t>
            </a:r>
            <a:endParaRPr lang="en-AR"/>
          </a:p>
        </p:txBody>
      </p:sp>
    </p:spTree>
    <p:extLst>
      <p:ext uri="{BB962C8B-B14F-4D97-AF65-F5344CB8AC3E}">
        <p14:creationId xmlns:p14="http://schemas.microsoft.com/office/powerpoint/2010/main" val="34073342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215616-27C6-76EE-5488-166BFD012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26806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 dark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TS_WH">
            <a:extLst>
              <a:ext uri="{FF2B5EF4-FFF2-40B4-BE49-F238E27FC236}">
                <a16:creationId xmlns:a16="http://schemas.microsoft.com/office/drawing/2014/main" id="{5B94EC14-19BD-4059-DC76-FAB415316C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A7088337-B770-9033-B18E-F20E290B6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942654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numbered bullets dark mode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TS_WH">
            <a:extLst>
              <a:ext uri="{FF2B5EF4-FFF2-40B4-BE49-F238E27FC236}">
                <a16:creationId xmlns:a16="http://schemas.microsoft.com/office/drawing/2014/main" id="{5B94EC14-19BD-4059-DC76-FAB415316C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solidFill>
                <a:schemeClr val="accent5"/>
              </a:solidFill>
              <a:latin typeface="Graphik" panose="020B0503030202060203" pitchFamily="34" charset="77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A7088337-B770-9033-B18E-F20E290B6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B399DA3F-4572-D252-06D8-F77FDA3E4F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68842" y="1866147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6325E3FE-E322-E468-99F4-AB54161673A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57213" y="1866147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05F341DC-1615-BF26-3E11-E7C93BBCA3B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65208" y="1866147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346A6073-19DD-BFEA-265B-416448C27FF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53579" y="1866147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CC817BB1-741A-B4D2-8998-7808F772A72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968842" y="2917024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81E65BC6-F788-3A86-EAB2-5E9C6AA562A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7213" y="2917024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78A59011-034B-A4E1-6C3C-7B8CC2C9083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65208" y="2917024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2995DA47-C5B7-57CE-BB2F-D8DF22C66EE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353579" y="2917024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3791AE70-D198-977B-3194-D99863B9AF2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968842" y="3967901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55334FA3-2E0A-0615-2560-B2DC41B4690C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57213" y="3967901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5F5DE397-D6A0-D7D6-85BF-7FE7AFED826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765208" y="3967901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E93286B5-3D1C-B060-1798-83F5D175BF0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353579" y="3967901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B84C73AF-390F-770C-CE5B-5193037C14B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968842" y="5021786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C7D3162B-A725-7B11-308B-B829F919CAF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57213" y="5021786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F1036F6C-1EB0-4671-DED0-7D383AB6A059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765208" y="5021786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0C635698-D554-679D-6A5E-E4E69ABF662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353579" y="5021786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</p:spTree>
    <p:extLst>
      <p:ext uri="{BB962C8B-B14F-4D97-AF65-F5344CB8AC3E}">
        <p14:creationId xmlns:p14="http://schemas.microsoft.com/office/powerpoint/2010/main" val="37221836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numbered bullets light mo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215616-27C6-76EE-5488-166BFD012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7491F38-EA5D-D7B9-CAB2-157B785C36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68842" y="1866147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62419F48-27CD-9483-1EC7-3FB199CA40D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57213" y="1866147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8345CBF-50C2-FB65-17ED-3D6DA4271AC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65208" y="1866147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4AFE20C7-1104-B877-56C6-12779547D57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53579" y="1866147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888AF1FA-5C2F-7A4F-3490-6716382D7C6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968842" y="2917024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270E8484-BCCD-6724-FC4D-BC84FAAE73C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7213" y="2917024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0F859FF9-60D5-2DBD-4D3D-49BD3A4EC22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65208" y="2917024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698D04DC-A35C-18BC-A09D-06ED6125A3F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353579" y="2917024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7AC48787-061F-65B7-CA0E-CA985E032C3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968842" y="3967901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40C38646-2C59-7604-F628-AACD4C03C39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57213" y="3967901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08AF3CEC-3718-6D4C-CF1D-F7582BAC713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765208" y="3967901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9BE62818-1BA0-8973-B3E1-B2AA7A6835E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353579" y="3967901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11860888-916F-055D-8C9B-DC5AE56B0E7C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968842" y="5021786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36" name="Text Placeholder 9">
            <a:extLst>
              <a:ext uri="{FF2B5EF4-FFF2-40B4-BE49-F238E27FC236}">
                <a16:creationId xmlns:a16="http://schemas.microsoft.com/office/drawing/2014/main" id="{6C40C10B-9AA5-FB91-4468-195612A4AAB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57213" y="5021786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E87FBBF5-4C4B-2BA9-7671-182C65D1DBA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765208" y="5021786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3CD5EEB-45B3-CF04-96A5-62C5367B83C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353579" y="5021786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</p:spTree>
    <p:extLst>
      <p:ext uri="{BB962C8B-B14F-4D97-AF65-F5344CB8AC3E}">
        <p14:creationId xmlns:p14="http://schemas.microsoft.com/office/powerpoint/2010/main" val="32117697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: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5E6475EA-05F8-881F-8077-6C5A70245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3D344E3-E54F-25F8-2F2F-980511EB6B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2" y="1371601"/>
            <a:ext cx="11077726" cy="47577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latin typeface="Graphik" panose="020B0503030202060203" pitchFamily="34" charset="77"/>
              </a:defRPr>
            </a:lvl1pPr>
            <a:lvl2pPr>
              <a:defRPr sz="1400" b="0" i="0">
                <a:latin typeface="Graphik" panose="020B0503030202060203" pitchFamily="34" charset="77"/>
              </a:defRPr>
            </a:lvl2pPr>
            <a:lvl3pPr>
              <a:defRPr sz="1400" b="0" i="0">
                <a:latin typeface="Graphik" panose="020B0503030202060203" pitchFamily="34" charset="77"/>
              </a:defRPr>
            </a:lvl3pPr>
            <a:lvl4pPr>
              <a:defRPr sz="1050" b="0" i="0">
                <a:latin typeface="Graphik" panose="020B0503030202060203" pitchFamily="34" charset="77"/>
              </a:defRPr>
            </a:lvl4pPr>
            <a:lvl5pPr>
              <a:defRPr sz="1050" b="0" i="0">
                <a:latin typeface="Graphik" panose="020B0503030202060203" pitchFamily="34" charset="77"/>
              </a:defRPr>
            </a:lvl5pPr>
            <a:lvl6pPr>
              <a:defRPr sz="1400" b="0" i="0">
                <a:latin typeface="Graphik" panose="020B0503030202060203" pitchFamily="34" charset="77"/>
              </a:defRPr>
            </a:lvl6pPr>
            <a:lvl7pPr>
              <a:defRPr sz="1100" b="0" i="0">
                <a:latin typeface="Graphik" panose="020B0503030202060203" pitchFamily="34" charset="77"/>
              </a:defRPr>
            </a:lvl7pPr>
            <a:lvl9pPr>
              <a:defRPr sz="11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</p:spTree>
    <p:extLst>
      <p:ext uri="{BB962C8B-B14F-4D97-AF65-F5344CB8AC3E}">
        <p14:creationId xmlns:p14="http://schemas.microsoft.com/office/powerpoint/2010/main" val="15813715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: purple">
    <p:bg>
      <p:bgPr>
        <a:solidFill>
          <a:srgbClr val="4500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TS_WH">
            <a:extLst>
              <a:ext uri="{FF2B5EF4-FFF2-40B4-BE49-F238E27FC236}">
                <a16:creationId xmlns:a16="http://schemas.microsoft.com/office/drawing/2014/main" id="{5EFDEB3F-4743-43EA-A121-ED3CB6054C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341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2BD5E18-7BA8-5728-2FF2-876642FDAD1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1" y="1371601"/>
            <a:ext cx="11077727" cy="47577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2pPr>
            <a:lvl3pPr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>
              <a:defRPr sz="105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defRPr sz="1050" b="0" i="0">
                <a:solidFill>
                  <a:schemeClr val="tx1"/>
                </a:solidFill>
                <a:latin typeface="Graphik" panose="020B0503030202060203" pitchFamily="34" charset="77"/>
              </a:defRPr>
            </a:lvl5pPr>
            <a:lvl6pPr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6pPr>
            <a:lvl7pPr>
              <a:defRPr sz="1100" b="0" i="0">
                <a:solidFill>
                  <a:schemeClr val="tx1"/>
                </a:solidFill>
                <a:latin typeface="Graphik" panose="020B0503030202060203" pitchFamily="34" charset="77"/>
              </a:defRPr>
            </a:lvl7pPr>
            <a:lvl9pPr>
              <a:defRPr sz="1100" b="0" i="0">
                <a:solidFill>
                  <a:schemeClr val="tx1"/>
                </a:solidFill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5C11A26-2DA7-C2CB-5CA4-C2226E694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77728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859041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1: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198A5B9C-C3DA-AD99-4E28-C97B8A81C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3D344E3-E54F-25F8-2F2F-980511EB6B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1" y="1371601"/>
            <a:ext cx="11084673" cy="47577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1pPr>
            <a:lvl2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2pPr>
            <a:lvl3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3pPr>
            <a:lvl4pPr>
              <a:defRPr sz="1050" b="0" i="0">
                <a:solidFill>
                  <a:srgbClr val="FFFFFF"/>
                </a:solidFill>
                <a:latin typeface="Graphik" panose="020B0503030202060203" pitchFamily="34" charset="77"/>
              </a:defRPr>
            </a:lvl4pPr>
            <a:lvl5pPr>
              <a:defRPr sz="1050" b="0" i="0">
                <a:solidFill>
                  <a:srgbClr val="FFFFFF"/>
                </a:solidFill>
                <a:latin typeface="Graphik" panose="020B0503030202060203" pitchFamily="34" charset="77"/>
              </a:defRPr>
            </a:lvl5pPr>
            <a:lvl6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6pPr>
            <a:lvl7pPr>
              <a:defRPr sz="1100" b="0" i="0">
                <a:solidFill>
                  <a:srgbClr val="FFFFFF"/>
                </a:solidFill>
                <a:latin typeface="Graphik" panose="020B0503030202060203" pitchFamily="34" charset="77"/>
              </a:defRPr>
            </a:lvl7pPr>
            <a:lvl9pPr>
              <a:defRPr sz="1100" b="0" i="0">
                <a:solidFill>
                  <a:srgbClr val="FFFFFF"/>
                </a:solidFill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  <p:sp>
        <p:nvSpPr>
          <p:cNvPr id="4" name="GTS_WH">
            <a:extLst>
              <a:ext uri="{FF2B5EF4-FFF2-40B4-BE49-F238E27FC236}">
                <a16:creationId xmlns:a16="http://schemas.microsoft.com/office/drawing/2014/main" id="{7F75177E-60CD-488F-76CA-383DF4BA8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04875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: light mo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31B3895-321B-8CAC-83C2-50F886A2C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951" y="3008948"/>
            <a:ext cx="6795392" cy="132959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9424AF0-EE9F-A1A8-B5A5-CF437B9F5DB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71951" y="4475703"/>
            <a:ext cx="6795392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b="0" i="0" spc="0">
                <a:solidFill>
                  <a:schemeClr val="bg1"/>
                </a:solidFill>
                <a:latin typeface="Graphik" panose="020B0503030202060203" pitchFamily="34" charset="77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349A45E5-70FE-79EB-8E7A-1A2061B62B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1950" y="5674232"/>
            <a:ext cx="3816000" cy="634494"/>
          </a:xfrm>
          <a:prstGeom prst="rect">
            <a:avLst/>
          </a:prstGeom>
        </p:spPr>
        <p:txBody>
          <a:bodyPr anchor="b"/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bg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57A6BE55-E9EF-68A2-0448-87EF125B2BE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58956" y="6124059"/>
            <a:ext cx="1832894" cy="184666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 algn="r" defTabSz="914377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bg1"/>
                </a:solidFill>
                <a:latin typeface="Graphik-SemiboldItalic" panose="020B0703030202060203" pitchFamily="34" charset="0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  <p:pic>
        <p:nvPicPr>
          <p:cNvPr id="2" name="accenture" descr="accenture logo">
            <a:extLst>
              <a:ext uri="{FF2B5EF4-FFF2-40B4-BE49-F238E27FC236}">
                <a16:creationId xmlns:a16="http://schemas.microsoft.com/office/drawing/2014/main" id="{B93529DF-12F1-3D03-117A-86D7C5AD9A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951" y="557588"/>
            <a:ext cx="1247506" cy="32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1843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: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9C6DC0A-3CA3-F5A5-5E70-94036764C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EC44ACB-E461-9710-1A88-433105BDF5D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109663"/>
            <a:ext cx="11084673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013B68F-B365-32C6-C8B6-66516407E20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1" y="1684021"/>
            <a:ext cx="11077727" cy="444531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latin typeface="Graphik" panose="020B0503030202060203" pitchFamily="34" charset="77"/>
              </a:defRPr>
            </a:lvl1pPr>
            <a:lvl2pPr>
              <a:defRPr sz="1400" b="0" i="0">
                <a:latin typeface="Graphik" panose="020B0503030202060203" pitchFamily="34" charset="77"/>
              </a:defRPr>
            </a:lvl2pPr>
            <a:lvl3pPr>
              <a:defRPr sz="1400" b="0" i="0">
                <a:latin typeface="Graphik" panose="020B0503030202060203" pitchFamily="34" charset="77"/>
              </a:defRPr>
            </a:lvl3pPr>
            <a:lvl4pPr>
              <a:defRPr sz="1050" b="0" i="0">
                <a:latin typeface="Graphik" panose="020B0503030202060203" pitchFamily="34" charset="77"/>
              </a:defRPr>
            </a:lvl4pPr>
            <a:lvl5pPr>
              <a:defRPr sz="1050" b="0" i="0">
                <a:latin typeface="Graphik" panose="020B0503030202060203" pitchFamily="34" charset="77"/>
              </a:defRPr>
            </a:lvl5pPr>
            <a:lvl6pPr>
              <a:defRPr sz="1400" b="0" i="0">
                <a:latin typeface="Graphik" panose="020B0503030202060203" pitchFamily="34" charset="77"/>
              </a:defRPr>
            </a:lvl6pPr>
            <a:lvl7pPr>
              <a:defRPr sz="1100" b="0" i="0">
                <a:latin typeface="Graphik" panose="020B0503030202060203" pitchFamily="34" charset="77"/>
              </a:defRPr>
            </a:lvl7pPr>
            <a:lvl9pPr>
              <a:defRPr sz="11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</p:spTree>
    <p:extLst>
      <p:ext uri="{BB962C8B-B14F-4D97-AF65-F5344CB8AC3E}">
        <p14:creationId xmlns:p14="http://schemas.microsoft.com/office/powerpoint/2010/main" val="1052532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9">
          <p15:clr>
            <a:srgbClr val="547EBF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: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2">
            <a:extLst>
              <a:ext uri="{FF2B5EF4-FFF2-40B4-BE49-F238E27FC236}">
                <a16:creationId xmlns:a16="http://schemas.microsoft.com/office/drawing/2014/main" id="{DB73B016-14F1-76F3-AF33-93292F228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0C3F8CBC-7C73-A273-514B-A95005E2DF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2" y="1109663"/>
            <a:ext cx="11084672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013B68F-B365-32C6-C8B6-66516407E20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1" y="1684021"/>
            <a:ext cx="11077727" cy="444531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1pPr>
            <a:lvl2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2pPr>
            <a:lvl3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3pPr>
            <a:lvl4pPr>
              <a:defRPr sz="1050" b="0" i="0">
                <a:solidFill>
                  <a:srgbClr val="FFFFFF"/>
                </a:solidFill>
                <a:latin typeface="Graphik" panose="020B0503030202060203" pitchFamily="34" charset="77"/>
              </a:defRPr>
            </a:lvl4pPr>
            <a:lvl5pPr>
              <a:defRPr sz="1050" b="0" i="0">
                <a:solidFill>
                  <a:srgbClr val="FFFFFF"/>
                </a:solidFill>
                <a:latin typeface="Graphik" panose="020B0503030202060203" pitchFamily="34" charset="77"/>
              </a:defRPr>
            </a:lvl5pPr>
            <a:lvl6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6pPr>
            <a:lvl7pPr>
              <a:defRPr sz="1100" b="0" i="0">
                <a:solidFill>
                  <a:srgbClr val="FFFFFF"/>
                </a:solidFill>
                <a:latin typeface="Graphik" panose="020B0503030202060203" pitchFamily="34" charset="77"/>
              </a:defRPr>
            </a:lvl7pPr>
            <a:lvl9pPr>
              <a:defRPr sz="1100" b="0" i="0">
                <a:solidFill>
                  <a:srgbClr val="FFFFFF"/>
                </a:solidFill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  <p:sp>
        <p:nvSpPr>
          <p:cNvPr id="4" name="GTS_WH">
            <a:extLst>
              <a:ext uri="{FF2B5EF4-FFF2-40B4-BE49-F238E27FC236}">
                <a16:creationId xmlns:a16="http://schemas.microsoft.com/office/drawing/2014/main" id="{BDF14360-0E2D-7FE6-A174-E8EA0610C6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695324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9">
          <p15:clr>
            <a:srgbClr val="547EBF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2 colum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48701463-9442-1142-516A-464964799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9917C584-C28F-B584-7B0F-55FA025AE20A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63411" y="1371600"/>
            <a:ext cx="5366829" cy="475773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1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6042C45C-90BD-45D8-3274-EC8F9C34884E}"/>
              </a:ext>
            </a:extLst>
          </p:cNvPr>
          <p:cNvSpPr>
            <a:spLocks noGrp="1"/>
          </p:cNvSpPr>
          <p:nvPr>
            <p:ph sz="half" idx="27" hasCustomPrompt="1"/>
          </p:nvPr>
        </p:nvSpPr>
        <p:spPr>
          <a:xfrm>
            <a:off x="6274309" y="1371600"/>
            <a:ext cx="5366829" cy="475773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1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30930757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2 columns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4ADD1F44-0234-2D57-4413-4FC6C13C9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3A63DC6-F1D4-F48E-63CC-C7FB269035D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109663"/>
            <a:ext cx="11084673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bg2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D1F96AC0-D13D-0E71-5754-A36D3204D2CE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63411" y="1844675"/>
            <a:ext cx="5366829" cy="428466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4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32746C65-211F-F944-7DC6-636860898795}"/>
              </a:ext>
            </a:extLst>
          </p:cNvPr>
          <p:cNvSpPr>
            <a:spLocks noGrp="1"/>
          </p:cNvSpPr>
          <p:nvPr>
            <p:ph sz="half" idx="27" hasCustomPrompt="1"/>
          </p:nvPr>
        </p:nvSpPr>
        <p:spPr>
          <a:xfrm>
            <a:off x="6274309" y="1844675"/>
            <a:ext cx="5366829" cy="428466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4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31789498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1 column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2E7AEC39-79BA-E7A3-BBD2-6D1623631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6" y="572600"/>
            <a:ext cx="4958430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76AA3A1C-64F6-5ED3-5870-9290D090DB5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609787"/>
            <a:ext cx="4958430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bg2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9" name="Text Placeholder 3a">
            <a:extLst>
              <a:ext uri="{FF2B5EF4-FFF2-40B4-BE49-F238E27FC236}">
                <a16:creationId xmlns:a16="http://schemas.microsoft.com/office/drawing/2014/main" id="{5D9B6009-93F7-0EA3-7688-ED060527BD22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563411" y="2168501"/>
            <a:ext cx="4951564" cy="63232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800" b="1" i="0">
                <a:latin typeface="Graphik-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</a:t>
            </a:r>
            <a:br>
              <a:rPr lang="en-US"/>
            </a:br>
            <a:r>
              <a:rPr lang="en-US"/>
              <a:t>here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DD884840-889C-7E2B-A21E-B460E6632A5E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63411" y="2857534"/>
            <a:ext cx="4951564" cy="3247991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1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B0AA4D52-B7EF-3A7F-8F6B-EE17D2CD81D7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103368" y="549275"/>
            <a:ext cx="6092648" cy="57594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938550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81">
          <p15:clr>
            <a:srgbClr val="C35EA4"/>
          </p15:clr>
        </p15:guide>
        <p15:guide id="2" orient="horz" pos="699">
          <p15:clr>
            <a:srgbClr val="547EBF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BE54C0EC-61DC-B59E-7818-7970359D5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29CD64B-978B-B166-4177-22D54438A4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109663"/>
            <a:ext cx="11084673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561424" y="1844675"/>
            <a:ext cx="3393084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-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" name="Text Placeholder 3a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424" y="2301875"/>
            <a:ext cx="3393084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800" b="1" i="0">
                <a:latin typeface="Graphik-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02BA4C27-1C65-4465-A8B1-ACE92701B4D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1424" y="3124835"/>
            <a:ext cx="3393084" cy="276148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1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6F91AD4F-1A63-495D-A741-37A4A9D585AA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4408212" y="1844675"/>
            <a:ext cx="3393084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-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65274935-A310-47A1-ACB7-150C9A4CCBD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408212" y="2301875"/>
            <a:ext cx="3393084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800" b="1" i="0">
                <a:latin typeface="Graphik-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3" name="Content Placeholder 7">
            <a:extLst>
              <a:ext uri="{FF2B5EF4-FFF2-40B4-BE49-F238E27FC236}">
                <a16:creationId xmlns:a16="http://schemas.microsoft.com/office/drawing/2014/main" id="{DB26F5FE-8482-4C00-99C1-3FC3BEEE82C8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4408212" y="3124835"/>
            <a:ext cx="3393084" cy="276148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lang="en-US" sz="1100" b="0" i="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marL="11113" lvl="5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</a:pPr>
            <a:r>
              <a:rPr lang="en-US"/>
              <a:t>Sixth level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93F1B026-22B9-4DC5-B7C8-C26593A206F4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255000" y="1844675"/>
            <a:ext cx="3393084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-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B33E71D-D540-47A3-B3BA-2FFF7F53FF1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8255000" y="2301875"/>
            <a:ext cx="3393084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800" b="1" i="0">
                <a:latin typeface="Graphik-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6" name="Content Placeholder 10">
            <a:extLst>
              <a:ext uri="{FF2B5EF4-FFF2-40B4-BE49-F238E27FC236}">
                <a16:creationId xmlns:a16="http://schemas.microsoft.com/office/drawing/2014/main" id="{CBA38EFA-DE92-462D-AAF3-DE465A47856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8255000" y="3124835"/>
            <a:ext cx="3393084" cy="276148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lang="en-US" sz="1100" b="0" i="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marL="11113" lvl="5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</a:pPr>
            <a:r>
              <a:rPr lang="en-US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112755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C35EA4"/>
          </p15:clr>
        </p15:guide>
        <p15:guide id="2" orient="horz" pos="699">
          <p15:clr>
            <a:srgbClr val="547EBF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ADE0ACE9-87AB-DC33-60CB-7857735C0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10921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6979C23-8BE9-7323-535F-C9F3337F59E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109663"/>
            <a:ext cx="11077727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561427" y="1844800"/>
            <a:ext cx="2578828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-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427" y="2302000"/>
            <a:ext cx="2578828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-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3BDC2B1A-D3A0-C04B-AEDB-0389C637EF1A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561427" y="3124961"/>
            <a:ext cx="2578828" cy="276161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5pPr>
            <a:lvl6pPr>
              <a:defRPr sz="9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B5BFA1F-5247-B9BC-754B-6AAF3E525A0B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403235" y="1844675"/>
            <a:ext cx="2578828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-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97F6A55-E927-3DDC-C6BC-9E4F7D33849E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3403235" y="2301875"/>
            <a:ext cx="2578828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-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E79F7D08-14C4-9387-451B-BF223111972A}"/>
              </a:ext>
            </a:extLst>
          </p:cNvPr>
          <p:cNvSpPr>
            <a:spLocks noGrp="1"/>
          </p:cNvSpPr>
          <p:nvPr>
            <p:ph sz="half" idx="36" hasCustomPrompt="1"/>
          </p:nvPr>
        </p:nvSpPr>
        <p:spPr>
          <a:xfrm>
            <a:off x="3403235" y="3124834"/>
            <a:ext cx="2578828" cy="276161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5pPr>
            <a:lvl6pPr>
              <a:defRPr sz="9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 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6A48BF3-8AA9-50DC-49B0-265A2B870BDA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6245043" y="1844675"/>
            <a:ext cx="2578828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-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6CA89A9C-8BF9-8CDF-3629-2C1B8ED659BD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6245043" y="2301875"/>
            <a:ext cx="2578828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-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id="{AD7E4C39-2249-402B-D65E-2FB4E6A324A7}"/>
              </a:ext>
            </a:extLst>
          </p:cNvPr>
          <p:cNvSpPr>
            <a:spLocks noGrp="1"/>
          </p:cNvSpPr>
          <p:nvPr>
            <p:ph sz="half" idx="39" hasCustomPrompt="1"/>
          </p:nvPr>
        </p:nvSpPr>
        <p:spPr>
          <a:xfrm>
            <a:off x="6245043" y="3124834"/>
            <a:ext cx="2578828" cy="276161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5pPr>
            <a:lvl6pPr>
              <a:defRPr sz="9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DC7DFE68-FFE1-E798-3629-CF0323B2195E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9086850" y="1844675"/>
            <a:ext cx="2578828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-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0A5C4BB7-F326-497E-84F9-02B889C225A4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9086850" y="2301875"/>
            <a:ext cx="2578828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-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36" name="Content Placeholder 5">
            <a:extLst>
              <a:ext uri="{FF2B5EF4-FFF2-40B4-BE49-F238E27FC236}">
                <a16:creationId xmlns:a16="http://schemas.microsoft.com/office/drawing/2014/main" id="{D4259B04-F910-6FD9-9F42-BCED33ECAEA9}"/>
              </a:ext>
            </a:extLst>
          </p:cNvPr>
          <p:cNvSpPr>
            <a:spLocks noGrp="1"/>
          </p:cNvSpPr>
          <p:nvPr>
            <p:ph sz="half" idx="42" hasCustomPrompt="1"/>
          </p:nvPr>
        </p:nvSpPr>
        <p:spPr>
          <a:xfrm>
            <a:off x="9086850" y="3124834"/>
            <a:ext cx="2578828" cy="276161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5pPr>
            <a:lvl6pPr>
              <a:defRPr sz="9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 </a:t>
            </a:r>
          </a:p>
        </p:txBody>
      </p:sp>
    </p:spTree>
    <p:extLst>
      <p:ext uri="{BB962C8B-B14F-4D97-AF65-F5344CB8AC3E}">
        <p14:creationId xmlns:p14="http://schemas.microsoft.com/office/powerpoint/2010/main" val="27259444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5">
          <p15:clr>
            <a:srgbClr val="C35EA4"/>
          </p15:clr>
        </p15:guide>
        <p15:guide id="2" orient="horz" pos="699">
          <p15:clr>
            <a:srgbClr val="547EBF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0743A-ADC6-831B-B51D-02359B5DA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R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E89688D-4CDD-6E55-2855-3448FFAECBE1}"/>
              </a:ext>
            </a:extLst>
          </p:cNvPr>
          <p:cNvCxnSpPr>
            <a:cxnSpLocks/>
          </p:cNvCxnSpPr>
          <p:nvPr userDrawn="1"/>
        </p:nvCxnSpPr>
        <p:spPr>
          <a:xfrm>
            <a:off x="550863" y="2386126"/>
            <a:ext cx="1109027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AD4217-E551-509C-58B9-B95944CCB63E}"/>
              </a:ext>
            </a:extLst>
          </p:cNvPr>
          <p:cNvCxnSpPr>
            <a:cxnSpLocks/>
          </p:cNvCxnSpPr>
          <p:nvPr userDrawn="1"/>
        </p:nvCxnSpPr>
        <p:spPr>
          <a:xfrm>
            <a:off x="550863" y="3393857"/>
            <a:ext cx="1109027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13E1FBEF-5FF1-E9BB-F6B9-7326BB5CB8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609787"/>
            <a:ext cx="4958430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38" name="Text Placeholder 3a">
            <a:extLst>
              <a:ext uri="{FF2B5EF4-FFF2-40B4-BE49-F238E27FC236}">
                <a16:creationId xmlns:a16="http://schemas.microsoft.com/office/drawing/2014/main" id="{B9824907-86E3-1531-50ED-112E1C8CF38B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563411" y="2527859"/>
            <a:ext cx="2510646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latin typeface="Graphik-SemiboldItalic" panose="020B0703030202060203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F08F731E-CEF1-4878-3FD0-FAD6C27FD39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43153" y="2525284"/>
            <a:ext cx="3535873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50" name="Text Placeholder 3a">
            <a:extLst>
              <a:ext uri="{FF2B5EF4-FFF2-40B4-BE49-F238E27FC236}">
                <a16:creationId xmlns:a16="http://schemas.microsoft.com/office/drawing/2014/main" id="{26505188-6359-30FA-BD41-1EE3AE7460F8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9948122" y="2527859"/>
            <a:ext cx="1680467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2" name="Text Placeholder 3a">
            <a:extLst>
              <a:ext uri="{FF2B5EF4-FFF2-40B4-BE49-F238E27FC236}">
                <a16:creationId xmlns:a16="http://schemas.microsoft.com/office/drawing/2014/main" id="{2F8B0EA0-CACA-263A-C93F-CBC13D1410B5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575960" y="3541109"/>
            <a:ext cx="2510646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latin typeface="Graphik-SemiboldItalic" panose="020B0703030202060203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6C42FCDB-4459-39E5-63C4-5DCECB1F820C}"/>
              </a:ext>
            </a:extLst>
          </p:cNvPr>
          <p:cNvCxnSpPr>
            <a:cxnSpLocks/>
          </p:cNvCxnSpPr>
          <p:nvPr userDrawn="1"/>
        </p:nvCxnSpPr>
        <p:spPr>
          <a:xfrm>
            <a:off x="563412" y="4412630"/>
            <a:ext cx="1109027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 Placeholder 47">
            <a:extLst>
              <a:ext uri="{FF2B5EF4-FFF2-40B4-BE49-F238E27FC236}">
                <a16:creationId xmlns:a16="http://schemas.microsoft.com/office/drawing/2014/main" id="{D9BC5705-EC9D-D2BB-D13E-6DCF41A2CFB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55702" y="3538534"/>
            <a:ext cx="3535873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55" name="Text Placeholder 3a">
            <a:extLst>
              <a:ext uri="{FF2B5EF4-FFF2-40B4-BE49-F238E27FC236}">
                <a16:creationId xmlns:a16="http://schemas.microsoft.com/office/drawing/2014/main" id="{63F87C57-352F-9F6B-1FEC-F82F24A89FD5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9960671" y="3541109"/>
            <a:ext cx="1680467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7691468D-335A-5F09-ECAE-A20FF3432172}"/>
              </a:ext>
            </a:extLst>
          </p:cNvPr>
          <p:cNvCxnSpPr>
            <a:cxnSpLocks/>
          </p:cNvCxnSpPr>
          <p:nvPr userDrawn="1"/>
        </p:nvCxnSpPr>
        <p:spPr>
          <a:xfrm>
            <a:off x="563411" y="5409319"/>
            <a:ext cx="1109027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 Placeholder 3a">
            <a:extLst>
              <a:ext uri="{FF2B5EF4-FFF2-40B4-BE49-F238E27FC236}">
                <a16:creationId xmlns:a16="http://schemas.microsoft.com/office/drawing/2014/main" id="{6A205F7E-A1D0-35BC-AC88-4EDB1ABA180C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575959" y="4543321"/>
            <a:ext cx="2510646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latin typeface="Graphik-SemiboldItalic" panose="020B0703030202060203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60" name="Text Placeholder 47">
            <a:extLst>
              <a:ext uri="{FF2B5EF4-FFF2-40B4-BE49-F238E27FC236}">
                <a16:creationId xmlns:a16="http://schemas.microsoft.com/office/drawing/2014/main" id="{976843C5-C03A-A8D3-E5FA-0F07BFBDD7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55701" y="4540746"/>
            <a:ext cx="3535873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61" name="Text Placeholder 3a">
            <a:extLst>
              <a:ext uri="{FF2B5EF4-FFF2-40B4-BE49-F238E27FC236}">
                <a16:creationId xmlns:a16="http://schemas.microsoft.com/office/drawing/2014/main" id="{99F72155-DC8E-FD59-347A-8E42F7539245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9960670" y="4543321"/>
            <a:ext cx="1680467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62" name="Text Placeholder 3a">
            <a:extLst>
              <a:ext uri="{FF2B5EF4-FFF2-40B4-BE49-F238E27FC236}">
                <a16:creationId xmlns:a16="http://schemas.microsoft.com/office/drawing/2014/main" id="{46463B47-CA2F-FBD9-29CC-24F465D0AE42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588508" y="5556571"/>
            <a:ext cx="2510646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latin typeface="Graphik-SemiboldItalic" panose="020B0703030202060203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64" name="Text Placeholder 47">
            <a:extLst>
              <a:ext uri="{FF2B5EF4-FFF2-40B4-BE49-F238E27FC236}">
                <a16:creationId xmlns:a16="http://schemas.microsoft.com/office/drawing/2014/main" id="{AE0584A6-3ABE-9106-5EC5-8BBE05F01F0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768250" y="5553996"/>
            <a:ext cx="3535873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65" name="Text Placeholder 3a">
            <a:extLst>
              <a:ext uri="{FF2B5EF4-FFF2-40B4-BE49-F238E27FC236}">
                <a16:creationId xmlns:a16="http://schemas.microsoft.com/office/drawing/2014/main" id="{670F6FAD-5A3C-11EB-6E81-8B16B52F81EF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9973219" y="5556571"/>
            <a:ext cx="1680467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1798440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spli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ADDCEF-8841-4D73-EAEB-25E159BD364A}"/>
              </a:ext>
            </a:extLst>
          </p:cNvPr>
          <p:cNvSpPr/>
          <p:nvPr userDrawn="1"/>
        </p:nvSpPr>
        <p:spPr>
          <a:xfrm>
            <a:off x="0" y="0"/>
            <a:ext cx="4876801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1920" bIns="121920" rtlCol="0" anchor="ctr"/>
          <a:lstStyle/>
          <a:p>
            <a:pPr algn="ctr"/>
            <a:endParaRPr lang="en-US" sz="2400" err="1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9596D82E-71B7-FF51-B8E9-B259B21B6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8" y="572600"/>
            <a:ext cx="3984536" cy="787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3a">
            <a:extLst>
              <a:ext uri="{FF2B5EF4-FFF2-40B4-BE49-F238E27FC236}">
                <a16:creationId xmlns:a16="http://schemas.microsoft.com/office/drawing/2014/main" id="{FAAE1576-C1B9-0E2B-83B0-F7C54B8589E8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556468" y="1887912"/>
            <a:ext cx="3148429" cy="550488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accent2"/>
                </a:solidFill>
                <a:latin typeface="Graphik-SemiboldItalic" panose="020B0703030202060203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5" name="Text Placeholder 47">
            <a:extLst>
              <a:ext uri="{FF2B5EF4-FFF2-40B4-BE49-F238E27FC236}">
                <a16:creationId xmlns:a16="http://schemas.microsoft.com/office/drawing/2014/main" id="{3269863B-5234-38BF-0D34-E538ACE4EA2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6468" y="2598336"/>
            <a:ext cx="3148429" cy="3512832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3" name="GTS_WH">
            <a:extLst>
              <a:ext uri="{FF2B5EF4-FFF2-40B4-BE49-F238E27FC236}">
                <a16:creationId xmlns:a16="http://schemas.microsoft.com/office/drawing/2014/main" id="{CE15062E-1BE5-ECEF-BF47-4CDD412B3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341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18855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9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is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561427" y="3998977"/>
            <a:ext cx="173125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-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427" y="4456176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-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5B306C-DA4C-EE64-1727-749659F0A7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3411" y="2472896"/>
            <a:ext cx="5171607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lang="en-US" sz="1800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marL="0" lv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B5BFA1F-5247-B9BC-754B-6AAF3E525A0B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2843427" y="3998851"/>
            <a:ext cx="173125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-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97F6A55-E927-3DDC-C6BC-9E4F7D33849E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2843427" y="4456051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-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6A48BF3-8AA9-50DC-49B0-265A2B870BDA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5118171" y="3998851"/>
            <a:ext cx="173125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-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6CA89A9C-8BF9-8CDF-3629-2C1B8ED659BD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5125427" y="4456051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-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DC7DFE68-FFE1-E798-3629-CF0323B2195E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7407427" y="3998851"/>
            <a:ext cx="173125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-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0A5C4BB7-F326-497E-84F9-02B889C225A4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7407427" y="4456051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-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8000A6-6DCD-FF31-392B-5CD7870A0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568" y="1515429"/>
            <a:ext cx="5175672" cy="886396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783FD05-DB3B-FD57-46A5-ACA36397CBF3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692901" y="0"/>
            <a:ext cx="5499100" cy="3429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36E3600-1199-1547-D313-449C38319BD9}"/>
              </a:ext>
            </a:extLst>
          </p:cNvPr>
          <p:cNvSpPr>
            <a:spLocks noGrp="1"/>
          </p:cNvSpPr>
          <p:nvPr>
            <p:ph type="body" idx="43" hasCustomPrompt="1"/>
          </p:nvPr>
        </p:nvSpPr>
        <p:spPr>
          <a:xfrm>
            <a:off x="9689427" y="3998851"/>
            <a:ext cx="173125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-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D84B231-1D63-35B5-7ECE-7094A7C3BD42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9689427" y="4456051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-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923918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5">
          <p15:clr>
            <a:srgbClr val="C35EA4"/>
          </p15:clr>
        </p15:guide>
        <p15:guide id="2" orient="horz" pos="699">
          <p15:clr>
            <a:srgbClr val="547EBF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: Song">
    <p:bg>
      <p:bgPr>
        <a:solidFill>
          <a:schemeClr val="tx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2F82E940-E7B0-A119-28B0-041715DCEA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invGray">
          <a:xfrm rot="5400000">
            <a:off x="2667739" y="-2666263"/>
            <a:ext cx="6857999" cy="1219052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878D30E-951E-72C4-5535-66637753B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970" y="2952671"/>
            <a:ext cx="8931530" cy="664797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775FD5F-4D58-7741-C57A-08997F3E1D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4970" y="3741489"/>
            <a:ext cx="8931530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b="0" i="0" spc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EA105FD1-CA09-BDBB-C408-AB40400DB3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71950" y="5176580"/>
            <a:ext cx="3655291" cy="18466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Graphik-SemiboldItalic" panose="020B0703030202060203" pitchFamily="34" charset="0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D266AB3E-F8D9-4648-CDC8-BDA8246735A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1950" y="5401494"/>
            <a:ext cx="3655291" cy="184666"/>
          </a:xfrm>
          <a:prstGeom prst="rect">
            <a:avLst/>
          </a:prstGeom>
        </p:spPr>
        <p:txBody>
          <a:bodyPr anchor="b"/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E43744-0C39-A052-7487-659CA9C80B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63638" y="6170081"/>
            <a:ext cx="1514051" cy="180050"/>
          </a:xfrm>
          <a:prstGeom prst="rect">
            <a:avLst/>
          </a:prstGeom>
        </p:spPr>
      </p:pic>
      <p:pic>
        <p:nvPicPr>
          <p:cNvPr id="7" name="accenture" descr="accenture logo">
            <a:extLst>
              <a:ext uri="{FF2B5EF4-FFF2-40B4-BE49-F238E27FC236}">
                <a16:creationId xmlns:a16="http://schemas.microsoft.com/office/drawing/2014/main" id="{145CAD81-7743-A093-B6F5-E98233328E5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951" y="557588"/>
            <a:ext cx="1243822" cy="32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0314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xt +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ADDCEF-8841-4D73-EAEB-25E159BD364A}"/>
              </a:ext>
            </a:extLst>
          </p:cNvPr>
          <p:cNvSpPr/>
          <p:nvPr userDrawn="1"/>
        </p:nvSpPr>
        <p:spPr>
          <a:xfrm>
            <a:off x="7839456" y="0"/>
            <a:ext cx="4352544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1920" bIns="121920" rtlCol="0" anchor="ctr"/>
          <a:lstStyle/>
          <a:p>
            <a:pPr algn="ctr"/>
            <a:endParaRPr lang="en-US" sz="2400" err="1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9596D82E-71B7-FF51-B8E9-B259B21B6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6757704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47">
            <a:extLst>
              <a:ext uri="{FF2B5EF4-FFF2-40B4-BE49-F238E27FC236}">
                <a16:creationId xmlns:a16="http://schemas.microsoft.com/office/drawing/2014/main" id="{3269863B-5234-38BF-0D34-E538ACE4EA2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6468" y="2330533"/>
            <a:ext cx="3148429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16" name="Text Placeholder 3a">
            <a:extLst>
              <a:ext uri="{FF2B5EF4-FFF2-40B4-BE49-F238E27FC236}">
                <a16:creationId xmlns:a16="http://schemas.microsoft.com/office/drawing/2014/main" id="{FAAE1576-C1B9-0E2B-83B0-F7C54B8589E8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556468" y="1887912"/>
            <a:ext cx="3148429" cy="256198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7" name="Text Placeholder 47">
            <a:extLst>
              <a:ext uri="{FF2B5EF4-FFF2-40B4-BE49-F238E27FC236}">
                <a16:creationId xmlns:a16="http://schemas.microsoft.com/office/drawing/2014/main" id="{8ED52606-50DB-73E6-95EA-D88B274B22C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135240" y="2330533"/>
            <a:ext cx="3148429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18" name="Text Placeholder 3a">
            <a:extLst>
              <a:ext uri="{FF2B5EF4-FFF2-40B4-BE49-F238E27FC236}">
                <a16:creationId xmlns:a16="http://schemas.microsoft.com/office/drawing/2014/main" id="{AA248D68-4226-2C8B-DAF1-EBBE3A60A940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4135240" y="1887912"/>
            <a:ext cx="3148429" cy="256198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1BFF566D-EEFC-0454-54B0-66CBAB8DA700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B0F19C31-6554-B271-0340-EE09C970123A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Graphik-SemiboldItalic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-SemiboldItalic" panose="020B07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354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9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1 column +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9917C584-C28F-B584-7B0F-55FA025AE20A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63411" y="1871331"/>
            <a:ext cx="6898434" cy="4258007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1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CADDCEF-8841-4D73-EAEB-25E159BD364A}"/>
              </a:ext>
            </a:extLst>
          </p:cNvPr>
          <p:cNvSpPr/>
          <p:nvPr userDrawn="1"/>
        </p:nvSpPr>
        <p:spPr>
          <a:xfrm>
            <a:off x="7839456" y="0"/>
            <a:ext cx="4352544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1920" bIns="121920" rtlCol="0" anchor="ctr"/>
          <a:lstStyle/>
          <a:p>
            <a:pPr algn="ctr"/>
            <a:endParaRPr lang="en-US" sz="2400" err="1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5D3D732C-3732-CD02-EAC3-668BD05D5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6898434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47">
            <a:extLst>
              <a:ext uri="{FF2B5EF4-FFF2-40B4-BE49-F238E27FC236}">
                <a16:creationId xmlns:a16="http://schemas.microsoft.com/office/drawing/2014/main" id="{48660C5F-04AB-D437-8D1D-398DD42B665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92709" y="2254789"/>
            <a:ext cx="3148429" cy="399921"/>
          </a:xfrm>
        </p:spPr>
        <p:txBody>
          <a:bodyPr/>
          <a:lstStyle>
            <a:lvl1pPr>
              <a:defRPr lang="en-US" sz="16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</a:t>
            </a:r>
            <a:endParaRPr lang="en-AR"/>
          </a:p>
        </p:txBody>
      </p:sp>
      <p:sp>
        <p:nvSpPr>
          <p:cNvPr id="9" name="Text Placeholder 47">
            <a:extLst>
              <a:ext uri="{FF2B5EF4-FFF2-40B4-BE49-F238E27FC236}">
                <a16:creationId xmlns:a16="http://schemas.microsoft.com/office/drawing/2014/main" id="{87445057-4F7B-3130-60F5-D78783A2220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492709" y="3223267"/>
            <a:ext cx="3148429" cy="399921"/>
          </a:xfrm>
        </p:spPr>
        <p:txBody>
          <a:bodyPr/>
          <a:lstStyle>
            <a:lvl1pPr>
              <a:defRPr lang="en-US" sz="16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</a:t>
            </a:r>
            <a:endParaRPr lang="en-AR"/>
          </a:p>
        </p:txBody>
      </p:sp>
      <p:sp>
        <p:nvSpPr>
          <p:cNvPr id="10" name="Text Placeholder 47">
            <a:extLst>
              <a:ext uri="{FF2B5EF4-FFF2-40B4-BE49-F238E27FC236}">
                <a16:creationId xmlns:a16="http://schemas.microsoft.com/office/drawing/2014/main" id="{7153D109-A742-E656-63F7-1203E6EBAA1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492709" y="4191745"/>
            <a:ext cx="3148429" cy="399921"/>
          </a:xfrm>
        </p:spPr>
        <p:txBody>
          <a:bodyPr/>
          <a:lstStyle>
            <a:lvl1pPr>
              <a:defRPr lang="en-US" sz="16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</a:t>
            </a:r>
            <a:endParaRPr lang="en-AR"/>
          </a:p>
        </p:txBody>
      </p:sp>
      <p:sp>
        <p:nvSpPr>
          <p:cNvPr id="6" name="copyright">
            <a:extLst>
              <a:ext uri="{FF2B5EF4-FFF2-40B4-BE49-F238E27FC236}">
                <a16:creationId xmlns:a16="http://schemas.microsoft.com/office/drawing/2014/main" id="{C773503D-16B0-06FF-353B-F4C73BE165A6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11" name="slide number automatic">
            <a:extLst>
              <a:ext uri="{FF2B5EF4-FFF2-40B4-BE49-F238E27FC236}">
                <a16:creationId xmlns:a16="http://schemas.microsoft.com/office/drawing/2014/main" id="{922D4837-A73E-8289-1E8F-AD0D5C3080D2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Graphik-SemiboldItalic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-SemiboldItalic" panose="020B07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0254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: image + white mo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85F087B1-CDA4-427D-C33A-06F752C0B04F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099351" y="549276"/>
            <a:ext cx="6091200" cy="57594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550722-1BF3-D08F-D5F2-F357EE4FD5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38" y="3033307"/>
            <a:ext cx="4489017" cy="398699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lang="en-US" sz="3200" b="0" i="0" kern="1200">
                <a:solidFill>
                  <a:schemeClr val="tx1"/>
                </a:solidFill>
                <a:latin typeface="GT Sectra Fine Rg" pitchFamily="2" charset="77"/>
                <a:ea typeface="+mj-ea"/>
                <a:cs typeface="+mj-cs"/>
              </a:defRPr>
            </a:lvl1pPr>
          </a:lstStyle>
          <a:p>
            <a:pPr marL="0" lvl="0" indent="0" algn="l" defTabSz="914377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Place quote here</a:t>
            </a:r>
          </a:p>
        </p:txBody>
      </p:sp>
    </p:spTree>
    <p:extLst>
      <p:ext uri="{BB962C8B-B14F-4D97-AF65-F5344CB8AC3E}">
        <p14:creationId xmlns:p14="http://schemas.microsoft.com/office/powerpoint/2010/main" val="25717801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: image +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85F087B1-CDA4-427D-C33A-06F752C0B04F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099351" y="549276"/>
            <a:ext cx="6091200" cy="575945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GTS_WH">
            <a:extLst>
              <a:ext uri="{FF2B5EF4-FFF2-40B4-BE49-F238E27FC236}">
                <a16:creationId xmlns:a16="http://schemas.microsoft.com/office/drawing/2014/main" id="{8DE35BA1-021B-C8B8-EEDE-464FB3F9F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0BE08F-518C-6621-8CFD-4A6B4150BC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38" y="1244185"/>
            <a:ext cx="4489017" cy="3976944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lang="en-US" sz="3200" b="0" i="0" kern="1200">
                <a:solidFill>
                  <a:schemeClr val="bg1"/>
                </a:solidFill>
                <a:latin typeface="GT Sectra Fine Rg" pitchFamily="2" charset="77"/>
                <a:ea typeface="+mj-ea"/>
                <a:cs typeface="+mj-cs"/>
              </a:defRPr>
            </a:lvl1pPr>
          </a:lstStyle>
          <a:p>
            <a:pPr marL="0" lvl="0" indent="0" algn="l" defTabSz="914377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Place quote here</a:t>
            </a:r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CDD1F25F-57C8-B39C-4928-D5758551C5BE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4" name="slide number automatic">
            <a:extLst>
              <a:ext uri="{FF2B5EF4-FFF2-40B4-BE49-F238E27FC236}">
                <a16:creationId xmlns:a16="http://schemas.microsoft.com/office/drawing/2014/main" id="{65E3D15D-8C37-9915-8ED3-632625C6F4D2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Graphik-SemiboldItalic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-SemiboldItalic" panose="020B07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8353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: image +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blurry background&#10;&#10;AI-generated content may be incorrect.">
            <a:extLst>
              <a:ext uri="{FF2B5EF4-FFF2-40B4-BE49-F238E27FC236}">
                <a16:creationId xmlns:a16="http://schemas.microsoft.com/office/drawing/2014/main" id="{A383F73A-0DDB-6544-ADBF-6FC2D5357A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5522" y="-2667001"/>
            <a:ext cx="6857998" cy="121920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176B75E-8527-3123-1BF5-5C5B849F38C1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103368" y="549275"/>
            <a:ext cx="6092648" cy="575945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GTS_WH">
            <a:extLst>
              <a:ext uri="{FF2B5EF4-FFF2-40B4-BE49-F238E27FC236}">
                <a16:creationId xmlns:a16="http://schemas.microsoft.com/office/drawing/2014/main" id="{8DE35BA1-021B-C8B8-EEDE-464FB3F9F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9A332159-0514-2C2D-4B40-662BCE968BE7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2026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5" name="slide number automatic">
            <a:extLst>
              <a:ext uri="{FF2B5EF4-FFF2-40B4-BE49-F238E27FC236}">
                <a16:creationId xmlns:a16="http://schemas.microsoft.com/office/drawing/2014/main" id="{2250694F-F294-16BF-824E-C65B31D78242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Graphik-SemiboldItalic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-SemiboldItalic" panose="020B0703030202060203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7292A3-796A-5092-2636-A42C4142BA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38" y="1319135"/>
            <a:ext cx="4489017" cy="3827044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lang="en-US" sz="3200" b="0" i="0" kern="1200">
                <a:solidFill>
                  <a:schemeClr val="bg1"/>
                </a:solidFill>
                <a:latin typeface="GT Sectra Fine Rg" pitchFamily="2" charset="77"/>
                <a:ea typeface="+mj-ea"/>
                <a:cs typeface="+mj-cs"/>
              </a:defRPr>
            </a:lvl1pPr>
          </a:lstStyle>
          <a:p>
            <a:pPr marL="0" lvl="0" indent="0" algn="l" defTabSz="914377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Place quote here</a:t>
            </a:r>
          </a:p>
        </p:txBody>
      </p:sp>
    </p:spTree>
    <p:extLst>
      <p:ext uri="{BB962C8B-B14F-4D97-AF65-F5344CB8AC3E}">
        <p14:creationId xmlns:p14="http://schemas.microsoft.com/office/powerpoint/2010/main" val="15378490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key message + image,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568" y="2838703"/>
            <a:ext cx="5098087" cy="787908"/>
          </a:xfrm>
          <a:prstGeom prst="rect">
            <a:avLst/>
          </a:prstGeom>
        </p:spPr>
        <p:txBody>
          <a:bodyPr anchor="ctr"/>
          <a:lstStyle>
            <a:lvl1pPr>
              <a:defRPr sz="32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Place quote or key message here</a:t>
            </a:r>
          </a:p>
        </p:txBody>
      </p:sp>
      <p:sp>
        <p:nvSpPr>
          <p:cNvPr id="3" name="Picture Placeholder 18">
            <a:extLst>
              <a:ext uri="{FF2B5EF4-FFF2-40B4-BE49-F238E27FC236}">
                <a16:creationId xmlns:a16="http://schemas.microsoft.com/office/drawing/2014/main" id="{65F763E4-6449-FB61-1EC3-49C208D39CB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096001" y="561651"/>
            <a:ext cx="6096000" cy="574707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999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key message + image,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and white blurry background&#10;&#10;AI-generated content may be incorrect.">
            <a:extLst>
              <a:ext uri="{FF2B5EF4-FFF2-40B4-BE49-F238E27FC236}">
                <a16:creationId xmlns:a16="http://schemas.microsoft.com/office/drawing/2014/main" id="{9BD1E420-1BB8-094F-77D8-F027430B17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5522" y="-2667001"/>
            <a:ext cx="6857998" cy="12192000"/>
          </a:xfrm>
          <a:prstGeom prst="rect">
            <a:avLst/>
          </a:prstGeom>
        </p:spPr>
      </p:pic>
      <p:sp>
        <p:nvSpPr>
          <p:cNvPr id="9" name="GTS_WH">
            <a:extLst>
              <a:ext uri="{FF2B5EF4-FFF2-40B4-BE49-F238E27FC236}">
                <a16:creationId xmlns:a16="http://schemas.microsoft.com/office/drawing/2014/main" id="{8DE35BA1-021B-C8B8-EEDE-464FB3F9F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10" name="Picture Placeholder 18">
            <a:extLst>
              <a:ext uri="{FF2B5EF4-FFF2-40B4-BE49-F238E27FC236}">
                <a16:creationId xmlns:a16="http://schemas.microsoft.com/office/drawing/2014/main" id="{9AA3B26C-CA7F-B4DF-EE34-75C3462C65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096001" y="561651"/>
            <a:ext cx="6096000" cy="574707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8D5BD53D-6FAE-CF38-36EC-5B6A69250BA2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4" name="slide number automatic">
            <a:extLst>
              <a:ext uri="{FF2B5EF4-FFF2-40B4-BE49-F238E27FC236}">
                <a16:creationId xmlns:a16="http://schemas.microsoft.com/office/drawing/2014/main" id="{60F9A526-39EE-8272-4753-D784C27C5191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Graphik-SemiboldItalic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-SemiboldItalic" panose="020B0703030202060203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761EBD1-EAAC-E1FA-6310-1DCDC89C84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568" y="2005263"/>
            <a:ext cx="5098087" cy="2454788"/>
          </a:xfrm>
          <a:prstGeom prst="rect">
            <a:avLst/>
          </a:prstGeom>
        </p:spPr>
        <p:txBody>
          <a:bodyPr anchor="ctr"/>
          <a:lstStyle>
            <a:lvl1pPr>
              <a:defRPr sz="32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Place quote or key message here</a:t>
            </a:r>
          </a:p>
        </p:txBody>
      </p:sp>
    </p:spTree>
    <p:extLst>
      <p:ext uri="{BB962C8B-B14F-4D97-AF65-F5344CB8AC3E}">
        <p14:creationId xmlns:p14="http://schemas.microsoft.com/office/powerpoint/2010/main" val="26806241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key message + image,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pyright">
            <a:extLst>
              <a:ext uri="{FF2B5EF4-FFF2-40B4-BE49-F238E27FC236}">
                <a16:creationId xmlns:a16="http://schemas.microsoft.com/office/drawing/2014/main" id="{54E44863-5E53-DDCD-5FA5-173816802E74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8" name="slide number automatic">
            <a:extLst>
              <a:ext uri="{FF2B5EF4-FFF2-40B4-BE49-F238E27FC236}">
                <a16:creationId xmlns:a16="http://schemas.microsoft.com/office/drawing/2014/main" id="{4F03B290-6E83-1A46-D0DD-7EDFE2CF4967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Graphik-SemiboldItalic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-SemiboldItalic" panose="020B0703030202060203" pitchFamily="34" charset="0"/>
            </a:endParaRPr>
          </a:p>
        </p:txBody>
      </p:sp>
      <p:sp>
        <p:nvSpPr>
          <p:cNvPr id="9" name="GTS_WH">
            <a:extLst>
              <a:ext uri="{FF2B5EF4-FFF2-40B4-BE49-F238E27FC236}">
                <a16:creationId xmlns:a16="http://schemas.microsoft.com/office/drawing/2014/main" id="{8DE35BA1-021B-C8B8-EEDE-464FB3F9F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39540C7-90CF-ACE6-34AE-174CDEB461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568" y="1941095"/>
            <a:ext cx="5098087" cy="2583124"/>
          </a:xfrm>
          <a:prstGeom prst="rect">
            <a:avLst/>
          </a:prstGeom>
        </p:spPr>
        <p:txBody>
          <a:bodyPr anchor="ctr"/>
          <a:lstStyle>
            <a:lvl1pPr>
              <a:defRPr sz="32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Place quote or key message here</a:t>
            </a:r>
          </a:p>
        </p:txBody>
      </p:sp>
      <p:sp>
        <p:nvSpPr>
          <p:cNvPr id="5" name="Picture Placeholder 18">
            <a:extLst>
              <a:ext uri="{FF2B5EF4-FFF2-40B4-BE49-F238E27FC236}">
                <a16:creationId xmlns:a16="http://schemas.microsoft.com/office/drawing/2014/main" id="{0E1008B6-7792-F7C1-448D-E26EBA7F66E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096001" y="561651"/>
            <a:ext cx="6096000" cy="574707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55831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: light mo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B9538720-5D87-005C-9D54-D7F07F69BE61}"/>
              </a:ext>
            </a:extLst>
          </p:cNvPr>
          <p:cNvSpPr txBox="1">
            <a:spLocks/>
          </p:cNvSpPr>
          <p:nvPr userDrawn="1"/>
        </p:nvSpPr>
        <p:spPr>
          <a:xfrm>
            <a:off x="7315200" y="6384001"/>
            <a:ext cx="4114800" cy="1983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28594">
              <a:spcAft>
                <a:spcPts val="1200"/>
              </a:spcAft>
              <a:defRPr/>
            </a:pPr>
            <a:r>
              <a:rPr lang="en-US" sz="800" b="0" i="0">
                <a:solidFill>
                  <a:schemeClr val="bg1"/>
                </a:solidFill>
                <a:latin typeface="Graphik" panose="020B0503030202060203" pitchFamily="34" charset="77"/>
              </a:rPr>
              <a:t>Copyright © 2025 Accenture. All rights reserved.</a:t>
            </a:r>
          </a:p>
        </p:txBody>
      </p:sp>
      <p:sp>
        <p:nvSpPr>
          <p:cNvPr id="8" name="Slide number automatic">
            <a:extLst>
              <a:ext uri="{FF2B5EF4-FFF2-40B4-BE49-F238E27FC236}">
                <a16:creationId xmlns:a16="http://schemas.microsoft.com/office/drawing/2014/main" id="{4FE121F1-B169-11A8-1F63-C705FECD0AAA}"/>
              </a:ext>
            </a:extLst>
          </p:cNvPr>
          <p:cNvSpPr txBox="1">
            <a:spLocks/>
          </p:cNvSpPr>
          <p:nvPr userDrawn="1"/>
        </p:nvSpPr>
        <p:spPr>
          <a:xfrm>
            <a:off x="11484000" y="6384001"/>
            <a:ext cx="327600" cy="1983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r" defTabSz="914377" rtl="0" eaLnBrk="1" latinLnBrk="0" hangingPunct="1">
              <a:spcAft>
                <a:spcPts val="1200"/>
              </a:spcAft>
              <a:defRPr/>
            </a:pPr>
            <a:fld id="{73F1C454-A9D8-014C-8BFC-BAC2D203B5DF}" type="slidenum">
              <a:rPr lang="en-US" sz="800" b="0" i="0" kern="1200">
                <a:solidFill>
                  <a:schemeClr val="bg1"/>
                </a:solidFill>
                <a:latin typeface="Graphik" panose="020B0503030202060203" pitchFamily="34" charset="77"/>
                <a:ea typeface="+mn-ea"/>
                <a:cs typeface="+mn-cs"/>
              </a:rPr>
              <a:pPr marL="0" algn="r" defTabSz="914377" rtl="0" eaLnBrk="1" latinLnBrk="0" hangingPunct="1">
                <a:spcAft>
                  <a:spcPts val="1200"/>
                </a:spcAft>
                <a:defRPr/>
              </a:pPr>
              <a:t>‹#›</a:t>
            </a:fld>
            <a:endParaRPr lang="en-US" sz="800" b="0" i="0" kern="1200">
              <a:solidFill>
                <a:schemeClr val="bg1"/>
              </a:solidFill>
              <a:latin typeface="Graphik" panose="020B0503030202060203" pitchFamily="34" charset="77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274A5B-9D05-0703-63C7-382088724F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38" y="3179796"/>
            <a:ext cx="7200000" cy="498406"/>
          </a:xfrm>
          <a:prstGeom prst="rect">
            <a:avLst/>
          </a:prstGeom>
        </p:spPr>
        <p:txBody>
          <a:bodyPr anchor="ctr"/>
          <a:lstStyle>
            <a:lvl1pPr algn="l" defTabSz="91437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4000" b="0" i="0" kern="1200">
                <a:solidFill>
                  <a:srgbClr val="000000"/>
                </a:solidFill>
                <a:latin typeface="GT Sectra Fine Rg" pitchFamily="2" charset="77"/>
                <a:ea typeface="+mj-ea"/>
                <a:cs typeface="+mj-cs"/>
              </a:defRPr>
            </a:lvl1pPr>
          </a:lstStyle>
          <a:p>
            <a:r>
              <a:rPr lang="en-US"/>
              <a:t>Click to edit key message style</a:t>
            </a:r>
          </a:p>
        </p:txBody>
      </p:sp>
    </p:spTree>
    <p:extLst>
      <p:ext uri="{BB962C8B-B14F-4D97-AF65-F5344CB8AC3E}">
        <p14:creationId xmlns:p14="http://schemas.microsoft.com/office/powerpoint/2010/main" val="37083367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  <p15:guide id="2" pos="2880">
          <p15:clr>
            <a:srgbClr val="C35EA4"/>
          </p15:clr>
        </p15:guide>
        <p15:guide id="3" orient="horz" pos="2707">
          <p15:clr>
            <a:srgbClr val="C35EA4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e: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E36F867-B36A-BD05-3724-F673E9B7FF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38" y="2037347"/>
            <a:ext cx="7200000" cy="2783304"/>
          </a:xfrm>
          <a:prstGeom prst="rect">
            <a:avLst/>
          </a:prstGeom>
        </p:spPr>
        <p:txBody>
          <a:bodyPr anchor="ctr"/>
          <a:lstStyle>
            <a:lvl1pPr algn="l" defTabSz="91437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4000" b="0" i="0" kern="1200">
                <a:solidFill>
                  <a:schemeClr val="tx1"/>
                </a:solidFill>
                <a:latin typeface="GT Sectra Fine Rg" pitchFamily="2" charset="77"/>
                <a:ea typeface="+mj-ea"/>
                <a:cs typeface="+mj-cs"/>
              </a:defRPr>
            </a:lvl1pPr>
          </a:lstStyle>
          <a:p>
            <a:r>
              <a:rPr lang="en-US"/>
              <a:t>Click to edit key message style</a:t>
            </a:r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EEB57D04-C7D4-5631-C9F1-4248B61F9522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FFFFFF">
                    <a:alpha val="75000"/>
                  </a:srgb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rgbClr val="FFFFFF">
                  <a:alpha val="75000"/>
                </a:srgbClr>
              </a:solidFill>
              <a:latin typeface="Graphik" panose="020B0503030202060203" pitchFamily="34" charset="77"/>
            </a:endParaRPr>
          </a:p>
        </p:txBody>
      </p:sp>
      <p:sp>
        <p:nvSpPr>
          <p:cNvPr id="5" name="slide number automatic">
            <a:extLst>
              <a:ext uri="{FF2B5EF4-FFF2-40B4-BE49-F238E27FC236}">
                <a16:creationId xmlns:a16="http://schemas.microsoft.com/office/drawing/2014/main" id="{6D94838E-FC9B-7D11-0B27-05F3B48DF76D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rgbClr val="FFFFFF">
                    <a:alpha val="75000"/>
                  </a:srgbClr>
                </a:solidFill>
                <a:latin typeface="Graphik-SemiboldItalic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rgbClr val="FFFFFF">
                  <a:alpha val="75000"/>
                </a:srgbClr>
              </a:solidFill>
              <a:latin typeface="Graphik-SemiboldItalic" panose="020B0703030202060203" pitchFamily="34" charset="0"/>
            </a:endParaRPr>
          </a:p>
        </p:txBody>
      </p:sp>
      <p:sp>
        <p:nvSpPr>
          <p:cNvPr id="2" name="GTS_WH">
            <a:extLst>
              <a:ext uri="{FF2B5EF4-FFF2-40B4-BE49-F238E27FC236}">
                <a16:creationId xmlns:a16="http://schemas.microsoft.com/office/drawing/2014/main" id="{881075DF-C9D3-AF39-7015-D15BA74DC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708098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ient &amp; acquisition cover: light mo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 descr="Image placeholder for client logo">
            <a:extLst>
              <a:ext uri="{FF2B5EF4-FFF2-40B4-BE49-F238E27FC236}">
                <a16:creationId xmlns:a16="http://schemas.microsoft.com/office/drawing/2014/main" id="{C5FB3CF4-DD64-BD63-23C6-97F8FC097FD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43003" y="821769"/>
            <a:ext cx="1884233" cy="985085"/>
          </a:xfrm>
          <a:prstGeom prst="rect">
            <a:avLst/>
          </a:prstGeom>
        </p:spPr>
        <p:txBody>
          <a:bodyPr anchor="ctr"/>
          <a:lstStyle>
            <a:lvl1pPr algn="ctr">
              <a:buFont typeface="Graphik" panose="020B0604020202020204" pitchFamily="34" charset="0"/>
              <a:buNone/>
              <a:defRPr sz="1400" b="0" i="0">
                <a:solidFill>
                  <a:sysClr val="windowText" lastClr="000000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41759CF-E2D4-0A80-7950-4AF5952D5985}"/>
              </a:ext>
            </a:extLst>
          </p:cNvPr>
          <p:cNvSpPr>
            <a:spLocks noGrp="1"/>
          </p:cNvSpPr>
          <p:nvPr>
            <p:ph type="ctrTitle"/>
          </p:nvPr>
        </p:nvSpPr>
        <p:spPr bwMode="white">
          <a:xfrm>
            <a:off x="1182796" y="3524589"/>
            <a:ext cx="8813534" cy="664797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1313E0C-79AC-2382-CFF0-C1879E03CA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1182796" y="4302038"/>
            <a:ext cx="5715000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b="0" i="0" spc="0">
                <a:solidFill>
                  <a:schemeClr val="bg1"/>
                </a:solidFill>
                <a:latin typeface="Graphik" panose="020B0503030202060203" pitchFamily="34" charset="77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EF8263C3-A1F7-3492-0FC4-3EB7054D305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78689" y="5495715"/>
            <a:ext cx="2825654" cy="18466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bg1"/>
                </a:solidFill>
                <a:latin typeface="Graphik-SemiboldItalic" panose="020B0703030202060203" pitchFamily="34" charset="0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36794D19-B699-311B-25DD-C0D60FC788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1182796" y="5781214"/>
            <a:ext cx="5714999" cy="530687"/>
          </a:xfrm>
          <a:prstGeom prst="rect">
            <a:avLst/>
          </a:prstGeom>
        </p:spPr>
        <p:txBody>
          <a:bodyPr/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bg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pic>
        <p:nvPicPr>
          <p:cNvPr id="7" name="accenture" descr="accenture logo">
            <a:extLst>
              <a:ext uri="{FF2B5EF4-FFF2-40B4-BE49-F238E27FC236}">
                <a16:creationId xmlns:a16="http://schemas.microsoft.com/office/drawing/2014/main" id="{B644DD64-75F6-CAA6-3062-5DD0649C1338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36000" y="6022800"/>
            <a:ext cx="1044000" cy="27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0818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a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D57647B7-79D1-0A4B-BE19-EB3D7E56204A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564646" y="1744663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91440" tIns="0" rIns="0" bIns="0" rtlCol="0" anchor="ctr">
            <a:noAutofit/>
          </a:bodyPr>
          <a:lstStyle>
            <a:lvl1pPr>
              <a:defRPr lang="en-US" i="0">
                <a:latin typeface="Graphik" panose="020B0503030202060203" pitchFamily="34" charset="77"/>
              </a:defRPr>
            </a:lvl1pPr>
          </a:lstStyle>
          <a:p>
            <a:pPr lvl="0" algn="ctr"/>
            <a:r>
              <a:rPr lang="en-GB"/>
              <a:t>Add profile photo</a:t>
            </a:r>
            <a:endParaRPr lang="en-US"/>
          </a:p>
        </p:txBody>
      </p:sp>
      <p:sp>
        <p:nvSpPr>
          <p:cNvPr id="46" name="Picture Placeholder 4">
            <a:extLst>
              <a:ext uri="{FF2B5EF4-FFF2-40B4-BE49-F238E27FC236}">
                <a16:creationId xmlns:a16="http://schemas.microsoft.com/office/drawing/2014/main" id="{25DB0B2A-9775-46B0-9A40-F75EBFA4B45C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3569554" y="1744663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91440" tIns="0" rIns="0" bIns="0" rtlCol="0" anchor="ctr">
            <a:noAutofit/>
          </a:bodyPr>
          <a:lstStyle>
            <a:lvl1pPr>
              <a:defRPr lang="en-US" i="0">
                <a:latin typeface="Graphik" panose="020B0503030202060203" pitchFamily="34" charset="77"/>
              </a:defRPr>
            </a:lvl1pPr>
          </a:lstStyle>
          <a:p>
            <a:pPr lvl="0" algn="ctr"/>
            <a:r>
              <a:rPr lang="en-GB"/>
              <a:t>Add profile photo</a:t>
            </a:r>
            <a:endParaRPr lang="en-US"/>
          </a:p>
        </p:txBody>
      </p:sp>
      <p:sp>
        <p:nvSpPr>
          <p:cNvPr id="47" name="Picture Placeholder 6">
            <a:extLst>
              <a:ext uri="{FF2B5EF4-FFF2-40B4-BE49-F238E27FC236}">
                <a16:creationId xmlns:a16="http://schemas.microsoft.com/office/drawing/2014/main" id="{F83F6B5F-EAE7-44DA-BD77-6D66865CEB92}"/>
              </a:ext>
            </a:extLst>
          </p:cNvPr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6574462" y="1744663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91440" tIns="0" rIns="0" bIns="0" rtlCol="0" anchor="ctr">
            <a:noAutofit/>
          </a:bodyPr>
          <a:lstStyle>
            <a:lvl1pPr>
              <a:defRPr lang="en-US" i="0">
                <a:latin typeface="Graphik" panose="020B0503030202060203" pitchFamily="34" charset="77"/>
              </a:defRPr>
            </a:lvl1pPr>
          </a:lstStyle>
          <a:p>
            <a:pPr lvl="0" algn="ctr"/>
            <a:r>
              <a:rPr lang="en-GB"/>
              <a:t>Add profile photo</a:t>
            </a:r>
            <a:endParaRPr lang="en-US"/>
          </a:p>
        </p:txBody>
      </p:sp>
      <p:sp>
        <p:nvSpPr>
          <p:cNvPr id="48" name="Picture Placeholder 8">
            <a:extLst>
              <a:ext uri="{FF2B5EF4-FFF2-40B4-BE49-F238E27FC236}">
                <a16:creationId xmlns:a16="http://schemas.microsoft.com/office/drawing/2014/main" id="{AD8EF41C-E978-4139-80A4-73605C41EA35}"/>
              </a:ext>
            </a:extLst>
          </p:cNvPr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9579372" y="1744663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91440" tIns="0" rIns="0" bIns="0" rtlCol="0" anchor="ctr">
            <a:noAutofit/>
          </a:bodyPr>
          <a:lstStyle>
            <a:lvl1pPr>
              <a:defRPr lang="en-US" i="0">
                <a:latin typeface="Graphik" panose="020B0503030202060203" pitchFamily="34" charset="77"/>
              </a:defRPr>
            </a:lvl1pPr>
          </a:lstStyle>
          <a:p>
            <a:pPr lvl="0" algn="ctr"/>
            <a:r>
              <a:rPr lang="en-GB"/>
              <a:t>Add profile photo</a:t>
            </a:r>
            <a:endParaRPr lang="en-US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E190AA3D-F653-7DE3-E814-C735080B2FC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4645" y="3331287"/>
            <a:ext cx="2047984" cy="23978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sz="1100" b="1" i="0">
                <a:solidFill>
                  <a:schemeClr val="bg2"/>
                </a:solidFill>
                <a:latin typeface="Graphik-Semibold" panose="020B0503030202060203" pitchFamily="34" charset="77"/>
              </a:defRPr>
            </a:lvl1pPr>
            <a:lvl2pPr marL="0" indent="0">
              <a:spcAft>
                <a:spcPts val="800"/>
              </a:spcAft>
              <a:buNone/>
              <a:defRPr lang="en-US" sz="1100" b="1" i="0" kern="1200">
                <a:solidFill>
                  <a:schemeClr val="bg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1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600"/>
              </a:spcAft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845C65E-741B-B706-0B82-1C81A0F6B5D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569554" y="3331287"/>
            <a:ext cx="2047984" cy="23978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sz="1100" b="1" i="0">
                <a:solidFill>
                  <a:schemeClr val="bg2"/>
                </a:solidFill>
                <a:latin typeface="Graphik-Semibold" panose="020B0503030202060203" pitchFamily="34" charset="77"/>
              </a:defRPr>
            </a:lvl1pPr>
            <a:lvl2pPr marL="0" indent="0">
              <a:spcAft>
                <a:spcPts val="800"/>
              </a:spcAft>
              <a:buNone/>
              <a:defRPr lang="en-US" sz="1100" b="1" i="0" kern="1200">
                <a:solidFill>
                  <a:schemeClr val="bg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1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600"/>
              </a:spcAft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820C257B-A255-A185-7414-40904B81A8D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574463" y="3331287"/>
            <a:ext cx="2047984" cy="23978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sz="1100" b="1" i="0">
                <a:solidFill>
                  <a:schemeClr val="bg2"/>
                </a:solidFill>
                <a:latin typeface="Graphik-Semibold" panose="020B0503030202060203" pitchFamily="34" charset="77"/>
              </a:defRPr>
            </a:lvl1pPr>
            <a:lvl2pPr marL="0" indent="0">
              <a:spcAft>
                <a:spcPts val="800"/>
              </a:spcAft>
              <a:buNone/>
              <a:defRPr lang="en-US" sz="1100" b="1" i="0" kern="1200">
                <a:solidFill>
                  <a:schemeClr val="bg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1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600"/>
              </a:spcAft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6CCAA45-3EAB-F22C-1634-630066DF8C2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79371" y="3331287"/>
            <a:ext cx="2047984" cy="23978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sz="1100" b="1" i="0">
                <a:solidFill>
                  <a:schemeClr val="bg2"/>
                </a:solidFill>
                <a:latin typeface="Graphik-Semibold" panose="020B0503030202060203" pitchFamily="34" charset="77"/>
              </a:defRPr>
            </a:lvl1pPr>
            <a:lvl2pPr marL="0" indent="0">
              <a:spcAft>
                <a:spcPts val="800"/>
              </a:spcAft>
              <a:buNone/>
              <a:defRPr lang="en-US" sz="1100" b="1" i="0" kern="1200">
                <a:solidFill>
                  <a:schemeClr val="bg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1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600"/>
              </a:spcAft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1017757-DC7D-283B-40ED-71A3ADDFA6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2" y="1109663"/>
            <a:ext cx="11063944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31352EF7-C8C2-5E64-698B-A2C388CB7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6" y="572600"/>
            <a:ext cx="11070889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597492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am 2 +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8934D7-8F0E-DAC2-009E-72AA89D1034C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420322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40" tIns="0" anchor="ctr"/>
          <a:lstStyle>
            <a:lvl1pPr marL="0" indent="0" algn="ctr">
              <a:buNone/>
              <a:defRPr sz="1400" b="0" i="0">
                <a:latin typeface="Graphik" panose="020B0503030202060203" pitchFamily="34" charset="77"/>
              </a:defRPr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66FFCC06-23AF-63BD-C570-7D17CA07D430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2980178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12A42FC0-DC57-2DAF-9A2D-A7CC2A4D2438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540034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75D1459B-043F-093D-F414-47A4829412AC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6099890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83C65DB-7D3F-C47F-0688-6ED36B4BC359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7659746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4C9ABC01-5EC3-7241-7C4A-88F421331E70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9219600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44690F9A-3FD8-58C2-C4B6-728AA0AC2DB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20322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sz="1000" b="1" i="0">
                <a:solidFill>
                  <a:schemeClr val="bg2"/>
                </a:solidFill>
                <a:latin typeface="Graphik-Semibold" panose="020B0503030202060203" pitchFamily="34" charset="77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lvl="1"/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8B4CF385-9FC6-70A9-2E90-C43EAE77F5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980178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A8CE1B5A-4E28-77C8-EB90-DDA864C98EE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540034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D17BC01F-7509-B7D1-2FF2-419E3035A67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099890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B5E87864-3492-16F6-7D53-F48ECFF71B6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659746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882B210-0FE9-9013-3A4F-EBDFFF0F91F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219600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67959CF-959A-6AC4-94D1-25F08AB1C4F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109663"/>
            <a:ext cx="11084671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BC12817E-BFFB-996F-0414-D71850F8B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1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64315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C35EA4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am 2 + 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TS_WH">
            <a:extLst>
              <a:ext uri="{FF2B5EF4-FFF2-40B4-BE49-F238E27FC236}">
                <a16:creationId xmlns:a16="http://schemas.microsoft.com/office/drawing/2014/main" id="{B49891DC-D80E-4D1B-961E-1B567E0E45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C79C29FA-AFA2-CB0C-7716-CE3754DCAD2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2" y="1109663"/>
            <a:ext cx="11084672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50" name="Title 2">
            <a:extLst>
              <a:ext uri="{FF2B5EF4-FFF2-40B4-BE49-F238E27FC236}">
                <a16:creationId xmlns:a16="http://schemas.microsoft.com/office/drawing/2014/main" id="{D9DE4A47-B387-28A0-0CCF-3D113159B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3" name="Picture Placeholder 2">
            <a:extLst>
              <a:ext uri="{FF2B5EF4-FFF2-40B4-BE49-F238E27FC236}">
                <a16:creationId xmlns:a16="http://schemas.microsoft.com/office/drawing/2014/main" id="{B6B30F3E-6876-0883-BD26-A4FC5D74BFEB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420322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lIns="91440" tIns="0" anchor="ctr"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64" name="Picture Placeholder 4">
            <a:extLst>
              <a:ext uri="{FF2B5EF4-FFF2-40B4-BE49-F238E27FC236}">
                <a16:creationId xmlns:a16="http://schemas.microsoft.com/office/drawing/2014/main" id="{68CBCB53-EDC2-430A-6091-471E4A3C0E69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2980178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5" name="Picture Placeholder 6">
            <a:extLst>
              <a:ext uri="{FF2B5EF4-FFF2-40B4-BE49-F238E27FC236}">
                <a16:creationId xmlns:a16="http://schemas.microsoft.com/office/drawing/2014/main" id="{637BE686-D971-81F4-FECC-526CEF4F381E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540034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6" name="Picture Placeholder 8">
            <a:extLst>
              <a:ext uri="{FF2B5EF4-FFF2-40B4-BE49-F238E27FC236}">
                <a16:creationId xmlns:a16="http://schemas.microsoft.com/office/drawing/2014/main" id="{BA07AFEE-DC74-E7A8-BDBA-BFFE9BF24CD9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6099890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7" name="Picture Placeholder 10">
            <a:extLst>
              <a:ext uri="{FF2B5EF4-FFF2-40B4-BE49-F238E27FC236}">
                <a16:creationId xmlns:a16="http://schemas.microsoft.com/office/drawing/2014/main" id="{90E75D7F-D480-7A96-4F8E-3631E15DA2AD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7659746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8" name="Picture Placeholder 12">
            <a:extLst>
              <a:ext uri="{FF2B5EF4-FFF2-40B4-BE49-F238E27FC236}">
                <a16:creationId xmlns:a16="http://schemas.microsoft.com/office/drawing/2014/main" id="{183F93F6-A09B-A2EF-64C2-4902846E2410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9219600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9" name="Text Placeholder 3">
            <a:extLst>
              <a:ext uri="{FF2B5EF4-FFF2-40B4-BE49-F238E27FC236}">
                <a16:creationId xmlns:a16="http://schemas.microsoft.com/office/drawing/2014/main" id="{678182CD-97A5-B632-A606-E290F2E8F00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20322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tx1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sz="1000" b="1" i="0">
                <a:solidFill>
                  <a:schemeClr val="tx1"/>
                </a:solidFill>
                <a:latin typeface="Graphik-Semibold" panose="020B0503030202060203" pitchFamily="34" charset="77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lvl="1"/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0" name="Text Placeholder 4">
            <a:extLst>
              <a:ext uri="{FF2B5EF4-FFF2-40B4-BE49-F238E27FC236}">
                <a16:creationId xmlns:a16="http://schemas.microsoft.com/office/drawing/2014/main" id="{BC20362B-D8E4-FBCA-BA42-83663531AA4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980178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tx1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tx1"/>
                </a:solidFill>
                <a:latin typeface="Graphik-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1" name="Text Placeholder 5">
            <a:extLst>
              <a:ext uri="{FF2B5EF4-FFF2-40B4-BE49-F238E27FC236}">
                <a16:creationId xmlns:a16="http://schemas.microsoft.com/office/drawing/2014/main" id="{27B74B01-5E96-C593-2AE8-1AC067D6CF5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540034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tx1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tx1"/>
                </a:solidFill>
                <a:latin typeface="Graphik-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2" name="Text Placeholder 6">
            <a:extLst>
              <a:ext uri="{FF2B5EF4-FFF2-40B4-BE49-F238E27FC236}">
                <a16:creationId xmlns:a16="http://schemas.microsoft.com/office/drawing/2014/main" id="{77DA96FA-342F-3709-1656-B7FC6C905DF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099890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tx1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tx1"/>
                </a:solidFill>
                <a:latin typeface="Graphik-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3" name="Text Placeholder 7">
            <a:extLst>
              <a:ext uri="{FF2B5EF4-FFF2-40B4-BE49-F238E27FC236}">
                <a16:creationId xmlns:a16="http://schemas.microsoft.com/office/drawing/2014/main" id="{DED6B8B6-1CF0-A57B-C39A-E87D9D3570E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659746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tx1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tx1"/>
                </a:solidFill>
                <a:latin typeface="Graphik-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0A4ACC4B-F1AD-98A5-3F4F-0528E81C50E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219600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tx1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tx1"/>
                </a:solidFill>
                <a:latin typeface="Graphik-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</p:spTree>
    <p:extLst>
      <p:ext uri="{BB962C8B-B14F-4D97-AF65-F5344CB8AC3E}">
        <p14:creationId xmlns:p14="http://schemas.microsoft.com/office/powerpoint/2010/main" val="20376011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C35EA4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am 2 + dark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2">
            <a:extLst>
              <a:ext uri="{FF2B5EF4-FFF2-40B4-BE49-F238E27FC236}">
                <a16:creationId xmlns:a16="http://schemas.microsoft.com/office/drawing/2014/main" id="{EE96B902-DA40-F453-88BF-C5A865B07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7" name="Text Placeholder 3">
            <a:extLst>
              <a:ext uri="{FF2B5EF4-FFF2-40B4-BE49-F238E27FC236}">
                <a16:creationId xmlns:a16="http://schemas.microsoft.com/office/drawing/2014/main" id="{BAE735C4-1315-5604-E715-00812A74737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109663"/>
            <a:ext cx="11084673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61" name="Picture Placeholder 2">
            <a:extLst>
              <a:ext uri="{FF2B5EF4-FFF2-40B4-BE49-F238E27FC236}">
                <a16:creationId xmlns:a16="http://schemas.microsoft.com/office/drawing/2014/main" id="{F0E9B0EE-00BA-77AC-391E-0B1F0E1E8A9C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420322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lIns="91440" tIns="0" anchor="ctr"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62" name="Picture Placeholder 4">
            <a:extLst>
              <a:ext uri="{FF2B5EF4-FFF2-40B4-BE49-F238E27FC236}">
                <a16:creationId xmlns:a16="http://schemas.microsoft.com/office/drawing/2014/main" id="{8A6DE4FC-AD43-5522-F3DC-8CCFCDC5C1AC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2980178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3" name="Picture Placeholder 6">
            <a:extLst>
              <a:ext uri="{FF2B5EF4-FFF2-40B4-BE49-F238E27FC236}">
                <a16:creationId xmlns:a16="http://schemas.microsoft.com/office/drawing/2014/main" id="{1BD069D5-BE5E-6066-FCA3-0DF229CA234F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540034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4" name="Picture Placeholder 8">
            <a:extLst>
              <a:ext uri="{FF2B5EF4-FFF2-40B4-BE49-F238E27FC236}">
                <a16:creationId xmlns:a16="http://schemas.microsoft.com/office/drawing/2014/main" id="{9411D50B-1629-1008-57E7-75FEA9042E4C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6099890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5" name="Picture Placeholder 10">
            <a:extLst>
              <a:ext uri="{FF2B5EF4-FFF2-40B4-BE49-F238E27FC236}">
                <a16:creationId xmlns:a16="http://schemas.microsoft.com/office/drawing/2014/main" id="{ADF38582-16D1-8220-29AD-F720575DB7C5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7659746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6" name="Picture Placeholder 12">
            <a:extLst>
              <a:ext uri="{FF2B5EF4-FFF2-40B4-BE49-F238E27FC236}">
                <a16:creationId xmlns:a16="http://schemas.microsoft.com/office/drawing/2014/main" id="{97C37837-0060-AD69-31D2-1F8111CE8665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9219600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7" name="Text Placeholder 3">
            <a:extLst>
              <a:ext uri="{FF2B5EF4-FFF2-40B4-BE49-F238E27FC236}">
                <a16:creationId xmlns:a16="http://schemas.microsoft.com/office/drawing/2014/main" id="{E38C952C-69EF-B109-2D9A-0E1226273D9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20322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sz="1000" b="1" i="0">
                <a:solidFill>
                  <a:schemeClr val="accent2"/>
                </a:solidFill>
                <a:latin typeface="Graphik-Semibold" panose="020B0503030202060203" pitchFamily="34" charset="77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lvl="1"/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68" name="Text Placeholder 4">
            <a:extLst>
              <a:ext uri="{FF2B5EF4-FFF2-40B4-BE49-F238E27FC236}">
                <a16:creationId xmlns:a16="http://schemas.microsoft.com/office/drawing/2014/main" id="{DE8A2EE3-FD03-89B1-82A0-A678E022E3D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980178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accent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69" name="Text Placeholder 5">
            <a:extLst>
              <a:ext uri="{FF2B5EF4-FFF2-40B4-BE49-F238E27FC236}">
                <a16:creationId xmlns:a16="http://schemas.microsoft.com/office/drawing/2014/main" id="{F179A0E0-1EF9-E854-A005-C3FFC783DAD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540034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accent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0" name="Text Placeholder 6">
            <a:extLst>
              <a:ext uri="{FF2B5EF4-FFF2-40B4-BE49-F238E27FC236}">
                <a16:creationId xmlns:a16="http://schemas.microsoft.com/office/drawing/2014/main" id="{98575771-F64F-E2C2-0963-4F7DA15F533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099890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accent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1" name="Text Placeholder 7">
            <a:extLst>
              <a:ext uri="{FF2B5EF4-FFF2-40B4-BE49-F238E27FC236}">
                <a16:creationId xmlns:a16="http://schemas.microsoft.com/office/drawing/2014/main" id="{6067F82A-448D-AF56-DCF9-8FC95A5EA87D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659746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accent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C90D0832-8997-2CF3-4C1C-76EC7DBBE37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219600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accent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2" name="GTS_WH">
            <a:extLst>
              <a:ext uri="{FF2B5EF4-FFF2-40B4-BE49-F238E27FC236}">
                <a16:creationId xmlns:a16="http://schemas.microsoft.com/office/drawing/2014/main" id="{B49891DC-D80E-4D1B-961E-1B567E0E45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754182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C35EA4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am + column dark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2">
            <a:extLst>
              <a:ext uri="{FF2B5EF4-FFF2-40B4-BE49-F238E27FC236}">
                <a16:creationId xmlns:a16="http://schemas.microsoft.com/office/drawing/2014/main" id="{AF158A12-E108-974D-4A28-D2DDBC9F2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A02CBC2-D34A-FE3B-A3F7-4E4A194F26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63409" y="1355292"/>
            <a:ext cx="3540355" cy="4757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Graphik" panose="020B0503030202060203" pitchFamily="34" charset="77"/>
              </a:defRPr>
            </a:lvl1pPr>
            <a:lvl2pPr>
              <a:defRPr sz="1600" b="0" i="0">
                <a:latin typeface="Graphik" panose="020B0503030202060203" pitchFamily="34" charset="77"/>
              </a:defRPr>
            </a:lvl2pPr>
            <a:lvl3pPr>
              <a:defRPr sz="1600" b="0" i="0">
                <a:latin typeface="Graphik" panose="020B0503030202060203" pitchFamily="34" charset="77"/>
              </a:defRPr>
            </a:lvl3pPr>
            <a:lvl4pPr>
              <a:defRPr sz="1400" b="0" i="0">
                <a:latin typeface="Graphik" panose="020B0503030202060203" pitchFamily="34" charset="77"/>
              </a:defRPr>
            </a:lvl4pPr>
            <a:lvl5pPr>
              <a:defRPr sz="1400" b="0" i="0">
                <a:latin typeface="Graphik" panose="020B0503030202060203" pitchFamily="34" charset="77"/>
              </a:defRPr>
            </a:lvl5pPr>
          </a:lstStyle>
          <a:p>
            <a:pPr lvl="0"/>
            <a:r>
              <a:rPr lang="en-US"/>
              <a:t>Place sub-headline </a:t>
            </a:r>
            <a:r>
              <a:rPr lang="en-GB"/>
              <a:t>here in </a:t>
            </a:r>
            <a:r>
              <a:rPr lang="en-GB" err="1"/>
              <a:t>Graphik</a:t>
            </a:r>
            <a:r>
              <a:rPr lang="en-US"/>
              <a:t>, indent for other levels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 bullet</a:t>
            </a:r>
          </a:p>
          <a:p>
            <a:pPr lvl="3"/>
            <a:r>
              <a:rPr lang="en-US"/>
              <a:t>Fourth level bullet</a:t>
            </a:r>
          </a:p>
          <a:p>
            <a:pPr lvl="4"/>
            <a:r>
              <a:rPr lang="en-US"/>
              <a:t>Fifth level bullet</a:t>
            </a:r>
          </a:p>
        </p:txBody>
      </p:sp>
      <p:sp>
        <p:nvSpPr>
          <p:cNvPr id="59" name="Picture Placeholder 6">
            <a:extLst>
              <a:ext uri="{FF2B5EF4-FFF2-40B4-BE49-F238E27FC236}">
                <a16:creationId xmlns:a16="http://schemas.microsoft.com/office/drawing/2014/main" id="{D9BDCE52-89A2-2B74-090A-1C2EF4190943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750100" y="1355292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0" name="Picture Placeholder 8">
            <a:extLst>
              <a:ext uri="{FF2B5EF4-FFF2-40B4-BE49-F238E27FC236}">
                <a16:creationId xmlns:a16="http://schemas.microsoft.com/office/drawing/2014/main" id="{719A3D27-6186-F931-9BF2-812767B56DF4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6532027" y="1355292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1" name="Picture Placeholder 10">
            <a:extLst>
              <a:ext uri="{FF2B5EF4-FFF2-40B4-BE49-F238E27FC236}">
                <a16:creationId xmlns:a16="http://schemas.microsoft.com/office/drawing/2014/main" id="{221FD96F-56ED-3F4E-D5EC-ECE899136886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8313954" y="1355292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2" name="Picture Placeholder 12">
            <a:extLst>
              <a:ext uri="{FF2B5EF4-FFF2-40B4-BE49-F238E27FC236}">
                <a16:creationId xmlns:a16="http://schemas.microsoft.com/office/drawing/2014/main" id="{BE2DD9EE-FBA3-C33C-873A-4515866F5D79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0095882" y="1355292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7" name="Picture Placeholder 6">
            <a:extLst>
              <a:ext uri="{FF2B5EF4-FFF2-40B4-BE49-F238E27FC236}">
                <a16:creationId xmlns:a16="http://schemas.microsoft.com/office/drawing/2014/main" id="{B77582B8-1D1F-CACA-D550-1CD5A949EEA4}"/>
              </a:ext>
            </a:extLst>
          </p:cNvPr>
          <p:cNvSpPr>
            <a:spLocks noGrp="1" noChangeAspect="1"/>
          </p:cNvSpPr>
          <p:nvPr>
            <p:ph type="pic" sz="quarter" idx="53" hasCustomPrompt="1"/>
          </p:nvPr>
        </p:nvSpPr>
        <p:spPr>
          <a:xfrm>
            <a:off x="4750100" y="3828822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8" name="Picture Placeholder 8">
            <a:extLst>
              <a:ext uri="{FF2B5EF4-FFF2-40B4-BE49-F238E27FC236}">
                <a16:creationId xmlns:a16="http://schemas.microsoft.com/office/drawing/2014/main" id="{17E0A0A0-43CE-5971-7C1E-E8F5AFA224E0}"/>
              </a:ext>
            </a:extLst>
          </p:cNvPr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6532027" y="3828822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9" name="Picture Placeholder 10">
            <a:extLst>
              <a:ext uri="{FF2B5EF4-FFF2-40B4-BE49-F238E27FC236}">
                <a16:creationId xmlns:a16="http://schemas.microsoft.com/office/drawing/2014/main" id="{40572D3B-08EC-27FB-6A1E-C67DB00074BA}"/>
              </a:ext>
            </a:extLst>
          </p:cNvPr>
          <p:cNvSpPr>
            <a:spLocks noGrp="1" noChangeAspect="1"/>
          </p:cNvSpPr>
          <p:nvPr>
            <p:ph type="pic" sz="quarter" idx="55" hasCustomPrompt="1"/>
          </p:nvPr>
        </p:nvSpPr>
        <p:spPr>
          <a:xfrm>
            <a:off x="8313954" y="3828822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70" name="Picture Placeholder 12">
            <a:extLst>
              <a:ext uri="{FF2B5EF4-FFF2-40B4-BE49-F238E27FC236}">
                <a16:creationId xmlns:a16="http://schemas.microsoft.com/office/drawing/2014/main" id="{D5EF76A9-F22D-ED1F-C0F0-815EF85BAB71}"/>
              </a:ext>
            </a:extLst>
          </p:cNvPr>
          <p:cNvSpPr>
            <a:spLocks noGrp="1" noChangeAspect="1"/>
          </p:cNvSpPr>
          <p:nvPr>
            <p:ph type="pic" sz="quarter" idx="56" hasCustomPrompt="1"/>
          </p:nvPr>
        </p:nvSpPr>
        <p:spPr>
          <a:xfrm>
            <a:off x="10095882" y="3828822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EDE1E1C-A17A-6673-F251-3E95D2B9A94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751160" y="269322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EEB75AE2-2832-8C3E-9FFF-A5DFC859EF20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532027" y="269322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9767B47-D047-556C-4306-FDB23A31369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313954" y="269322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5FA34033-541B-ACBB-7450-5B6532CB8D0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0095882" y="269322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8C7EC0A-DE98-38CE-AFC3-B90030BE5EDC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4751160" y="516675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90A955C-7D16-1E89-F214-1FE4ABD4D8DF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532027" y="516675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2562963-2880-9DF0-CBA4-3B8CB37B8C6B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8313954" y="516675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1BD90B-C753-B163-80B8-1E78E44062C3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10095882" y="516675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11" name="GTS_Purple">
            <a:extLst>
              <a:ext uri="{FF2B5EF4-FFF2-40B4-BE49-F238E27FC236}">
                <a16:creationId xmlns:a16="http://schemas.microsoft.com/office/drawing/2014/main" id="{B69C02E9-D221-652D-E7A0-F40E48E0A7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553175" y="6390824"/>
            <a:ext cx="183203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525673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column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4796047A-AB81-403A-B649-52C6F7827E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567" y="1608762"/>
            <a:ext cx="4684835" cy="46999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228594" indent="-228594">
              <a:buFont typeface="Graphik" panose="020B0604020202020204" pitchFamily="34" charset="0"/>
              <a:buChar char="•"/>
              <a:defRPr sz="1200" b="0" i="0">
                <a:latin typeface="Graphik" panose="020B0503030202060203" pitchFamily="34" charset="77"/>
              </a:defRPr>
            </a:lvl2pPr>
            <a:lvl3pPr marL="457189">
              <a:buFont typeface="Graphik" panose="020B0503030202060203" pitchFamily="34" charset="0"/>
              <a:buChar char="–"/>
              <a:defRPr sz="1200" b="0" i="0">
                <a:latin typeface="Graphik" panose="020B0503030202060203" pitchFamily="34" charset="77"/>
              </a:defRPr>
            </a:lvl3pPr>
            <a:lvl4pPr marL="685783"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 marL="914377">
              <a:buFont typeface="Graphik" panose="020B0503030202060203" pitchFamily="34" charset="0"/>
              <a:buChar char="–"/>
              <a:defRPr sz="1100" b="0" i="0">
                <a:latin typeface="Graphik" panose="020B0503030202060203" pitchFamily="34" charset="77"/>
              </a:defRPr>
            </a:lvl5pPr>
          </a:lstStyle>
          <a:p>
            <a:pPr lvl="0"/>
            <a:r>
              <a:rPr lang="en-US"/>
              <a:t>Place sub-headline </a:t>
            </a:r>
            <a:r>
              <a:rPr lang="en-GB"/>
              <a:t>here in </a:t>
            </a:r>
            <a:r>
              <a:rPr lang="en-GB" err="1"/>
              <a:t>Graphik</a:t>
            </a:r>
            <a:r>
              <a:rPr lang="en-US"/>
              <a:t>, indent for other levels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 bullet</a:t>
            </a:r>
          </a:p>
          <a:p>
            <a:pPr lvl="3"/>
            <a:r>
              <a:rPr lang="en-US"/>
              <a:t>Fourth level bullet</a:t>
            </a:r>
          </a:p>
          <a:p>
            <a:pPr lvl="4"/>
            <a:r>
              <a:rPr lang="en-US"/>
              <a:t>Fifth level bullet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AA6D93-92FF-400D-8AF3-C5AC3361154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096000" y="549276"/>
            <a:ext cx="5541431" cy="57594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8640" anchor="t"/>
          <a:lstStyle>
            <a:lvl1pPr marL="0" indent="0" algn="ctr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Graphik" panose="020B0604020202020204" pitchFamily="34" charset="0"/>
              <a:buNone/>
              <a:defRPr lang="en-US" sz="1400" b="0" i="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GB"/>
              <a:t>Drag picture to placeholder or click icon to add, then ‘Send to Back’</a:t>
            </a:r>
            <a:endParaRPr lang="en-US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A5DA1A25-51CF-5AD1-5E56-0DCBF1E1C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599"/>
            <a:ext cx="4684836" cy="91683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32412D-AD03-BACB-C691-EC79CDF8A06A}"/>
              </a:ext>
            </a:extLst>
          </p:cNvPr>
          <p:cNvSpPr txBox="1"/>
          <p:nvPr userDrawn="1"/>
        </p:nvSpPr>
        <p:spPr>
          <a:xfrm>
            <a:off x="5618375" y="2686639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625009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column + image, 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6C9FFF-540B-B570-4E7C-61946F9149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33256" y="1354138"/>
            <a:ext cx="4595950" cy="1034129"/>
          </a:xfrm>
          <a:prstGeom prst="rect">
            <a:avLst/>
          </a:prstGeom>
        </p:spPr>
        <p:txBody>
          <a:bodyPr anchor="b"/>
          <a:lstStyle>
            <a:lvl1pPr>
              <a:defRPr sz="4200"/>
            </a:lvl1pPr>
          </a:lstStyle>
          <a:p>
            <a:r>
              <a:rPr lang="en-GB"/>
              <a:t>Click to edit Section title style</a:t>
            </a:r>
            <a:endParaRPr lang="en-US"/>
          </a:p>
        </p:txBody>
      </p:sp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549275"/>
            <a:ext cx="6007099" cy="5561126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lIns="0" tIns="210312" anchor="ctr"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45230204-CC18-5C95-0BFC-9C8E11430B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33256" y="2662862"/>
            <a:ext cx="4684835" cy="3598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228594" indent="-228594">
              <a:buFont typeface="Graphik" panose="020B0604020202020204" pitchFamily="34" charset="0"/>
              <a:buChar char="•"/>
              <a:defRPr sz="1200" b="0" i="0">
                <a:latin typeface="Graphik" panose="020B0503030202060203" pitchFamily="34" charset="77"/>
              </a:defRPr>
            </a:lvl2pPr>
            <a:lvl3pPr marL="457189">
              <a:buFont typeface="Graphik" panose="020B0503030202060203" pitchFamily="34" charset="0"/>
              <a:buChar char="–"/>
              <a:defRPr sz="1200" b="0" i="0">
                <a:latin typeface="Graphik" panose="020B0503030202060203" pitchFamily="34" charset="77"/>
              </a:defRPr>
            </a:lvl3pPr>
            <a:lvl4pPr marL="685783"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 marL="914377">
              <a:buFont typeface="Graphik" panose="020B0503030202060203" pitchFamily="34" charset="0"/>
              <a:buChar char="–"/>
              <a:defRPr sz="1100" b="0" i="0">
                <a:latin typeface="Graphik" panose="020B0503030202060203" pitchFamily="34" charset="77"/>
              </a:defRPr>
            </a:lvl5pPr>
          </a:lstStyle>
          <a:p>
            <a:pPr lvl="0"/>
            <a:r>
              <a:rPr lang="en-US"/>
              <a:t>Place sub-headline </a:t>
            </a:r>
            <a:r>
              <a:rPr lang="en-GB"/>
              <a:t>here in </a:t>
            </a:r>
            <a:r>
              <a:rPr lang="en-GB" err="1"/>
              <a:t>Graphik</a:t>
            </a:r>
            <a:r>
              <a:rPr lang="en-US"/>
              <a:t>, indent for other levels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 bullet</a:t>
            </a:r>
          </a:p>
          <a:p>
            <a:pPr lvl="3"/>
            <a:r>
              <a:rPr lang="en-US"/>
              <a:t>Fourth level bullet</a:t>
            </a:r>
          </a:p>
          <a:p>
            <a:pPr lvl="4"/>
            <a:r>
              <a:rPr lang="en-US"/>
              <a:t>Fifth level bullet</a:t>
            </a:r>
          </a:p>
        </p:txBody>
      </p:sp>
      <p:sp>
        <p:nvSpPr>
          <p:cNvPr id="3" name="GTS_WH">
            <a:extLst>
              <a:ext uri="{FF2B5EF4-FFF2-40B4-BE49-F238E27FC236}">
                <a16:creationId xmlns:a16="http://schemas.microsoft.com/office/drawing/2014/main" id="{717D1E3E-BD53-CBF3-62AF-19504EE81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5" name="copyright">
            <a:extLst>
              <a:ext uri="{FF2B5EF4-FFF2-40B4-BE49-F238E27FC236}">
                <a16:creationId xmlns:a16="http://schemas.microsoft.com/office/drawing/2014/main" id="{2474523B-1F34-A604-B640-C5B887005C9D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FFFFFF">
                    <a:alpha val="75000"/>
                  </a:srgb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rgbClr val="FFFFFF">
                  <a:alpha val="75000"/>
                </a:srgbClr>
              </a:solidFill>
              <a:latin typeface="Graphik" panose="020B0503030202060203" pitchFamily="34" charset="77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28236719-F299-27AE-8104-D07B5280084D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rgbClr val="FFFFFF">
                    <a:alpha val="75000"/>
                  </a:srgbClr>
                </a:solidFill>
                <a:latin typeface="Graphik-SemiboldItalic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rgbClr val="FFFFFF">
                  <a:alpha val="75000"/>
                </a:srgbClr>
              </a:solidFill>
              <a:latin typeface="Graphik-SemiboldItalic" panose="020B07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3889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column + image,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EE89B75D-7DDF-ED09-FE69-8B56D6AED9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33256" y="1354138"/>
            <a:ext cx="4595950" cy="1034129"/>
          </a:xfrm>
          <a:prstGeom prst="rect">
            <a:avLst/>
          </a:prstGeom>
        </p:spPr>
        <p:txBody>
          <a:bodyPr anchor="b"/>
          <a:lstStyle>
            <a:lvl1pPr>
              <a:defRPr sz="4200"/>
            </a:lvl1pPr>
          </a:lstStyle>
          <a:p>
            <a:r>
              <a:rPr lang="en-GB"/>
              <a:t>Click to edit Section title style</a:t>
            </a:r>
            <a:endParaRPr lang="en-US"/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B4655C9C-EA3F-C392-C162-DB5AFB91842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33256" y="2662862"/>
            <a:ext cx="4684835" cy="3598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228594" indent="-228594">
              <a:buFont typeface="Graphik" panose="020B0604020202020204" pitchFamily="34" charset="0"/>
              <a:buChar char="•"/>
              <a:defRPr sz="1200" b="0" i="0">
                <a:latin typeface="Graphik" panose="020B0503030202060203" pitchFamily="34" charset="77"/>
              </a:defRPr>
            </a:lvl2pPr>
            <a:lvl3pPr marL="457189">
              <a:buFont typeface="Graphik" panose="020B0503030202060203" pitchFamily="34" charset="0"/>
              <a:buChar char="–"/>
              <a:defRPr sz="1200" b="0" i="0">
                <a:latin typeface="Graphik" panose="020B0503030202060203" pitchFamily="34" charset="77"/>
              </a:defRPr>
            </a:lvl3pPr>
            <a:lvl4pPr marL="685783"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 marL="914377">
              <a:buFont typeface="Graphik" panose="020B0503030202060203" pitchFamily="34" charset="0"/>
              <a:buChar char="–"/>
              <a:defRPr sz="1100" b="0" i="0">
                <a:latin typeface="Graphik" panose="020B0503030202060203" pitchFamily="34" charset="77"/>
              </a:defRPr>
            </a:lvl5pPr>
          </a:lstStyle>
          <a:p>
            <a:pPr lvl="0"/>
            <a:r>
              <a:rPr lang="en-US"/>
              <a:t>Place sub-headline </a:t>
            </a:r>
            <a:r>
              <a:rPr lang="en-GB"/>
              <a:t>here in </a:t>
            </a:r>
            <a:r>
              <a:rPr lang="en-GB" err="1"/>
              <a:t>Graphik</a:t>
            </a:r>
            <a:r>
              <a:rPr lang="en-US"/>
              <a:t>, indent for other levels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 bullet</a:t>
            </a:r>
          </a:p>
          <a:p>
            <a:pPr lvl="3"/>
            <a:r>
              <a:rPr lang="en-US"/>
              <a:t>Fourth level bullet</a:t>
            </a:r>
          </a:p>
          <a:p>
            <a:pPr lvl="4"/>
            <a:r>
              <a:rPr lang="en-US"/>
              <a:t>Fifth level bullet</a:t>
            </a:r>
          </a:p>
        </p:txBody>
      </p:sp>
      <p:sp>
        <p:nvSpPr>
          <p:cNvPr id="4" name="Picture Placeholder 35">
            <a:extLst>
              <a:ext uri="{FF2B5EF4-FFF2-40B4-BE49-F238E27FC236}">
                <a16:creationId xmlns:a16="http://schemas.microsoft.com/office/drawing/2014/main" id="{E30B0B1B-B70F-0FD3-F9A3-B0EE6C801E7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549275"/>
            <a:ext cx="6007100" cy="5561126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lIns="0" tIns="210312" anchor="ctr"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3" name="GTS_WH">
            <a:extLst>
              <a:ext uri="{FF2B5EF4-FFF2-40B4-BE49-F238E27FC236}">
                <a16:creationId xmlns:a16="http://schemas.microsoft.com/office/drawing/2014/main" id="{717D1E3E-BD53-CBF3-62AF-19504EE81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6" name="copyright">
            <a:extLst>
              <a:ext uri="{FF2B5EF4-FFF2-40B4-BE49-F238E27FC236}">
                <a16:creationId xmlns:a16="http://schemas.microsoft.com/office/drawing/2014/main" id="{71CDECC6-DEE3-D5F7-A7C8-D4473D9F4F71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FFFFFF">
                    <a:alpha val="75000"/>
                  </a:srgb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rgbClr val="FFFFFF">
                  <a:alpha val="75000"/>
                </a:srgbClr>
              </a:solidFill>
              <a:latin typeface="Graphik" panose="020B0503030202060203" pitchFamily="34" charset="77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829128A2-7647-DB1F-6198-C2A2C402A7BC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rgbClr val="FFFFFF">
                    <a:alpha val="75000"/>
                  </a:srgbClr>
                </a:solidFill>
                <a:latin typeface="Graphik-SemiboldItalic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rgbClr val="FFFFFF">
                  <a:alpha val="75000"/>
                </a:srgbClr>
              </a:solidFill>
              <a:latin typeface="Graphik-SemiboldItalic" panose="020B07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7881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custo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9BDC0A4D-E346-3CCE-788C-9669BEFC9B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569" y="1351442"/>
            <a:ext cx="4118519" cy="1772793"/>
          </a:xfrm>
          <a:prstGeom prst="rect">
            <a:avLst/>
          </a:prstGeo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Section title style</a:t>
            </a:r>
          </a:p>
        </p:txBody>
      </p:sp>
      <p:sp>
        <p:nvSpPr>
          <p:cNvPr id="18" name="Picture Placeholder 18">
            <a:extLst>
              <a:ext uri="{FF2B5EF4-FFF2-40B4-BE49-F238E27FC236}">
                <a16:creationId xmlns:a16="http://schemas.microsoft.com/office/drawing/2014/main" id="{D9945356-3D82-526D-F3EC-EF9A544BCDC7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 bwMode="gray">
          <a:xfrm>
            <a:off x="5040827" y="554497"/>
            <a:ext cx="3110068" cy="1524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lIns="180000" tIns="180000" rIns="180000" bIns="1800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4602F9E-5DF1-F42B-7D21-8791F0ABAE8F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5068197" y="2302697"/>
            <a:ext cx="3082698" cy="904614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Graphik-SemiboldItalic" panose="020B0703030202060203" pitchFamily="34" charset="0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Picture Placeholder 18">
            <a:extLst>
              <a:ext uri="{FF2B5EF4-FFF2-40B4-BE49-F238E27FC236}">
                <a16:creationId xmlns:a16="http://schemas.microsoft.com/office/drawing/2014/main" id="{043D01E8-2D14-8582-D392-AC17CD2A4198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 bwMode="gray">
          <a:xfrm>
            <a:off x="8516471" y="554497"/>
            <a:ext cx="3110068" cy="1524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lIns="180000" tIns="180000" rIns="180000" bIns="1800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286CD00-6CFB-20C2-A09E-D720E036052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8516471" y="2302697"/>
            <a:ext cx="3082698" cy="904614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Graphik-SemiboldItalic" panose="020B0703030202060203" pitchFamily="34" charset="0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Picture Placeholder 18">
            <a:extLst>
              <a:ext uri="{FF2B5EF4-FFF2-40B4-BE49-F238E27FC236}">
                <a16:creationId xmlns:a16="http://schemas.microsoft.com/office/drawing/2014/main" id="{5552C60D-F6B3-15A8-3518-C6B4BC2F4D3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5040827" y="3650689"/>
            <a:ext cx="3110068" cy="1524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lIns="180000" tIns="180000" rIns="180000" bIns="1800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0C3EB0FF-A89F-1F16-2674-8CA149E690B3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068197" y="5404111"/>
            <a:ext cx="3082698" cy="904614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Graphik-SemiboldItalic" panose="020B0703030202060203" pitchFamily="34" charset="0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8BB12B5F-02FD-86E4-33E5-F8118970C9C9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 bwMode="gray">
          <a:xfrm>
            <a:off x="8516471" y="3650689"/>
            <a:ext cx="3110068" cy="1524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lIns="180000" tIns="180000" rIns="180000" bIns="1800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2CFC039C-2FE3-6F68-1711-363159A29E21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8516471" y="5404111"/>
            <a:ext cx="3082698" cy="904614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Graphik-SemiboldItalic" panose="020B0703030202060203" pitchFamily="34" charset="0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280610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statistics + image, light and pur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BB918B6-32FF-4857-A645-C1032AFAEF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1601" y="1085532"/>
            <a:ext cx="5292575" cy="984885"/>
          </a:xfrm>
          <a:prstGeom prst="rect">
            <a:avLst/>
          </a:prstGeo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Place headline in </a:t>
            </a:r>
            <a:r>
              <a:rPr lang="en-US" err="1"/>
              <a:t>Graphik</a:t>
            </a:r>
            <a:r>
              <a:rPr lang="en-US"/>
              <a:t> Semibold</a:t>
            </a:r>
          </a:p>
        </p:txBody>
      </p:sp>
      <p:sp>
        <p:nvSpPr>
          <p:cNvPr id="38" name="Picture Placeholder 3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76" y="0"/>
            <a:ext cx="3048024" cy="30894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</a:t>
            </a:r>
          </a:p>
          <a:p>
            <a:r>
              <a:rPr lang="en-GB"/>
              <a:t>or click icon to add</a:t>
            </a:r>
            <a:endParaRPr lang="en-US"/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5005" y="319269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1" i="0" kern="1200" dirty="0">
                <a:solidFill>
                  <a:schemeClr val="bg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E13751C-7DFF-BC74-C2E3-F873D7210D7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525004" y="1472692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latin typeface="Graphik-SemiboldItalic" panose="020B0703030202060203" pitchFamily="34" charset="0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394" indent="-230394">
              <a:spcAft>
                <a:spcPts val="600"/>
              </a:spcAft>
              <a:defRPr sz="1200"/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4CA191CE-F49B-4889-A102-DDD1279F3FB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0" y="3089456"/>
            <a:ext cx="3048000" cy="30398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27432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marL="228594" lvl="0" indent="-228594" algn="ctr"/>
            <a:r>
              <a:rPr lang="en-GB"/>
              <a:t>Drag picture to placeholder </a:t>
            </a:r>
          </a:p>
          <a:p>
            <a:pPr marL="228594" lvl="0" indent="-228594" algn="ctr"/>
            <a:r>
              <a:rPr lang="en-GB"/>
              <a:t>or click icon to add</a:t>
            </a: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16F949-3472-4EBC-9DC1-05EC807C9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3048000" y="3089456"/>
            <a:ext cx="3047968" cy="30398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solidFill>
                <a:srgbClr val="FFFFFF"/>
              </a:solidFill>
              <a:latin typeface="Graphik" panose="020B0503030202060203" pitchFamily="34" charset="77"/>
            </a:endParaRP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28989" y="338443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0" i="0" kern="1200" dirty="0">
                <a:solidFill>
                  <a:schemeClr val="bg1"/>
                </a:solidFill>
                <a:latin typeface="Graphik-SemiboldItalic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77CEAEA-C612-CFB5-8548-FA7A606FA78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428948" y="4508500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rgbClr val="FFFFFF"/>
                </a:solidFill>
                <a:latin typeface="Graphik-SemiboldItalic" panose="020B0703030202060203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76999" y="338443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1" i="0" kern="1200" dirty="0">
                <a:solidFill>
                  <a:schemeClr val="bg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C15EB609-6106-F616-161A-9233408C6233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476916" y="4508500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latin typeface="Graphik-SemiboldItalic" panose="020B0703030202060203" pitchFamily="34" charset="0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394" indent="-230394">
              <a:spcAft>
                <a:spcPts val="600"/>
              </a:spcAft>
              <a:defRPr sz="1200"/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2E53630-789F-425F-8AB1-96EFF4EA1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9144056" y="3089456"/>
            <a:ext cx="3047944" cy="30398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86209476-BF69-4014-99E6-B53C87141B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25005" y="338443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1" i="0" kern="1200" dirty="0">
                <a:solidFill>
                  <a:schemeClr val="bg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8DB439E6-E715-1347-EEE3-DF2D5F246A0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525004" y="4508500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latin typeface="Graphik-SemiboldItalic" panose="020B0703030202060203" pitchFamily="34" charset="0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394" indent="-230394">
              <a:spcAft>
                <a:spcPts val="600"/>
              </a:spcAft>
              <a:defRPr sz="1200"/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Bottom tag">
            <a:extLst>
              <a:ext uri="{FF2B5EF4-FFF2-40B4-BE49-F238E27FC236}">
                <a16:creationId xmlns:a16="http://schemas.microsoft.com/office/drawing/2014/main" id="{F77F3A03-358C-60D3-DCF9-8A5F83118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0" y="6129340"/>
            <a:ext cx="12192000" cy="7286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22" name="GTS_WH">
            <a:extLst>
              <a:ext uri="{FF2B5EF4-FFF2-40B4-BE49-F238E27FC236}">
                <a16:creationId xmlns:a16="http://schemas.microsoft.com/office/drawing/2014/main" id="{DBC74FCB-98B7-4709-AC5F-5575E6BA2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2" name="copyright">
            <a:extLst>
              <a:ext uri="{FF2B5EF4-FFF2-40B4-BE49-F238E27FC236}">
                <a16:creationId xmlns:a16="http://schemas.microsoft.com/office/drawing/2014/main" id="{281AFB62-DF00-C781-B194-BA35B5F26EDD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5" name="slide number automatic">
            <a:extLst>
              <a:ext uri="{FF2B5EF4-FFF2-40B4-BE49-F238E27FC236}">
                <a16:creationId xmlns:a16="http://schemas.microsoft.com/office/drawing/2014/main" id="{5A95B4E2-055A-BEE2-36E8-45DD70D13404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Graphik-SemiboldItalic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-SemiboldItalic" panose="020B07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6912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ient &amp; acquisition cover: gradi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dient">
            <a:extLst>
              <a:ext uri="{FF2B5EF4-FFF2-40B4-BE49-F238E27FC236}">
                <a16:creationId xmlns:a16="http://schemas.microsoft.com/office/drawing/2014/main" id="{50E1CD4C-93E5-0BD5-6237-D39D310F8C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invGray">
          <a:xfrm rot="5400000">
            <a:off x="2667738" y="-2666262"/>
            <a:ext cx="6857999" cy="12190525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441759CF-E2D4-0A80-7950-4AF5952D5985}"/>
              </a:ext>
            </a:extLst>
          </p:cNvPr>
          <p:cNvSpPr>
            <a:spLocks noGrp="1"/>
          </p:cNvSpPr>
          <p:nvPr>
            <p:ph type="ctrTitle"/>
          </p:nvPr>
        </p:nvSpPr>
        <p:spPr bwMode="white">
          <a:xfrm>
            <a:off x="1182796" y="2425701"/>
            <a:ext cx="8813534" cy="1763686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1313E0C-79AC-2382-CFF0-C1879E03CA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1182796" y="4302038"/>
            <a:ext cx="5715000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b="0" i="0" spc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3" name="Picture Placeholder 11" descr="Image placeholder for client logo">
            <a:extLst>
              <a:ext uri="{FF2B5EF4-FFF2-40B4-BE49-F238E27FC236}">
                <a16:creationId xmlns:a16="http://schemas.microsoft.com/office/drawing/2014/main" id="{C5FB3CF4-DD64-BD63-23C6-97F8FC097FD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43003" y="821769"/>
            <a:ext cx="1884233" cy="985085"/>
          </a:xfrm>
          <a:prstGeom prst="rect">
            <a:avLst/>
          </a:prstGeom>
        </p:spPr>
        <p:txBody>
          <a:bodyPr anchor="ctr"/>
          <a:lstStyle>
            <a:lvl1pPr algn="ctr">
              <a:buFont typeface="Graphik" panose="020B0604020202020204" pitchFamily="34" charset="0"/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EF8263C3-A1F7-3492-0FC4-3EB7054D305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78689" y="5495715"/>
            <a:ext cx="2825654" cy="18466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Graphik-SemiboldItalic" panose="020B0703030202060203" pitchFamily="34" charset="0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6794D19-B699-311B-25DD-C0D60FC788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1182796" y="5781214"/>
            <a:ext cx="5714999" cy="530687"/>
          </a:xfrm>
          <a:prstGeom prst="rect">
            <a:avLst/>
          </a:prstGeom>
        </p:spPr>
        <p:txBody>
          <a:bodyPr/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pic>
        <p:nvPicPr>
          <p:cNvPr id="2" name="accenture" descr="accenture logo">
            <a:extLst>
              <a:ext uri="{FF2B5EF4-FFF2-40B4-BE49-F238E27FC236}">
                <a16:creationId xmlns:a16="http://schemas.microsoft.com/office/drawing/2014/main" id="{F9A1CCE7-7706-F83F-4541-BDA00F682B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9196" y="6016340"/>
            <a:ext cx="1082581" cy="285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2969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statistics + image, dark and purpl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BB918B6-32FF-4857-A645-C1032AFAEF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1601" y="1085532"/>
            <a:ext cx="5312727" cy="984885"/>
          </a:xfrm>
          <a:prstGeom prst="rect">
            <a:avLst/>
          </a:prstGeom>
        </p:spPr>
        <p:txBody>
          <a:bodyPr anchor="ctr"/>
          <a:lstStyle>
            <a:lvl1pPr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Place headline in </a:t>
            </a:r>
            <a:r>
              <a:rPr lang="en-US" err="1"/>
              <a:t>Graphik</a:t>
            </a:r>
            <a:r>
              <a:rPr lang="en-US"/>
              <a:t> Semibold</a:t>
            </a:r>
          </a:p>
        </p:txBody>
      </p:sp>
      <p:sp>
        <p:nvSpPr>
          <p:cNvPr id="38" name="Picture Placeholder 3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6032" y="-1"/>
            <a:ext cx="3048024" cy="30740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</a:t>
            </a:r>
          </a:p>
          <a:p>
            <a:r>
              <a:rPr lang="en-GB"/>
              <a:t>or click icon to add</a:t>
            </a:r>
            <a:endParaRPr lang="en-US"/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5010" y="303835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1" i="0" kern="1200" dirty="0">
                <a:solidFill>
                  <a:schemeClr val="accent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202CA0A6-65B9-D658-1AEC-00085854F84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525004" y="1472692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rgbClr val="FFFFFF"/>
                </a:solidFill>
                <a:latin typeface="Graphik-SemiboldItalic" panose="020B0703030202060203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4CA191CE-F49B-4889-A102-DDD1279F3FB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0" y="3074022"/>
            <a:ext cx="3048000" cy="30553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27432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marL="228594" lvl="0" indent="-228594" algn="ctr"/>
            <a:r>
              <a:rPr lang="en-GB"/>
              <a:t>Drag picture to placeholder </a:t>
            </a:r>
          </a:p>
          <a:p>
            <a:pPr marL="228594" lvl="0" indent="-228594" algn="ctr"/>
            <a:r>
              <a:rPr lang="en-GB"/>
              <a:t>or click icon to add</a:t>
            </a: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16F949-3472-4EBC-9DC1-05EC807C9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3048000" y="3074022"/>
            <a:ext cx="3047968" cy="30553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28989" y="338443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0" i="0" kern="1200" dirty="0">
                <a:solidFill>
                  <a:schemeClr val="bg1"/>
                </a:solidFill>
                <a:latin typeface="Graphik-SemiboldItalic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DFC923C6-9E63-5C37-D6CE-0C0C7F31BA14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428948" y="4508500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rgbClr val="FFFFFF"/>
                </a:solidFill>
                <a:latin typeface="Graphik-SemiboldItalic" panose="020B0703030202060203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76999" y="338443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1" i="0" kern="1200" dirty="0">
                <a:solidFill>
                  <a:schemeClr val="accent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8E3ED24E-CC9B-F99D-ABD2-271CAAC31C7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476916" y="4508500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rgbClr val="FFFFFF"/>
                </a:solidFill>
                <a:latin typeface="Graphik-SemiboldItalic" panose="020B0703030202060203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2E53630-789F-425F-8AB1-96EFF4EA1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9144056" y="3074022"/>
            <a:ext cx="3047944" cy="30553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86209476-BF69-4014-99E6-B53C87141B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25005" y="338443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1" i="0" kern="1200" dirty="0">
                <a:solidFill>
                  <a:srgbClr val="FFFFFF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AB939A4D-3841-382E-4112-16375BBF9CD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525004" y="4508500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rgbClr val="FFFFFF"/>
                </a:solidFill>
                <a:latin typeface="Graphik-SemiboldItalic" panose="020B0703030202060203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GTS_WH">
            <a:extLst>
              <a:ext uri="{FF2B5EF4-FFF2-40B4-BE49-F238E27FC236}">
                <a16:creationId xmlns:a16="http://schemas.microsoft.com/office/drawing/2014/main" id="{E60B30CA-91CE-53D4-4E41-25E962661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12" name="copyright">
            <a:extLst>
              <a:ext uri="{FF2B5EF4-FFF2-40B4-BE49-F238E27FC236}">
                <a16:creationId xmlns:a16="http://schemas.microsoft.com/office/drawing/2014/main" id="{C6DCEC7C-94EF-9488-4BC9-3AC6108281E8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13" name="slide number automatic">
            <a:extLst>
              <a:ext uri="{FF2B5EF4-FFF2-40B4-BE49-F238E27FC236}">
                <a16:creationId xmlns:a16="http://schemas.microsoft.com/office/drawing/2014/main" id="{DFF01EE3-5EDD-45BD-F1D7-076E2C959DD2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Graphik-SemiboldItalic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-SemiboldItalic" panose="020B07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9646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statistics light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9">
            <a:extLst>
              <a:ext uri="{FF2B5EF4-FFF2-40B4-BE49-F238E27FC236}">
                <a16:creationId xmlns:a16="http://schemas.microsoft.com/office/drawing/2014/main" id="{DD3BC9E6-13A7-8817-A32A-4CC03E873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1" y="376463"/>
            <a:ext cx="2285999" cy="931437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533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8DC27019-ACF1-C483-EFEB-3CC77DD9EFC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71503" y="1472692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latin typeface="Graphik-SemiboldItalic" panose="020B0703030202060203" pitchFamily="34" charset="0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394" indent="-230394">
              <a:spcAft>
                <a:spcPts val="600"/>
              </a:spcAft>
              <a:defRPr sz="1200"/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28995" y="381002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 fontAlgn="ctr" hangingPunct="0">
              <a:spcAft>
                <a:spcPts val="0"/>
              </a:spcAft>
              <a:buNone/>
              <a:defRPr lang="en-US" sz="5333" b="1" i="0" kern="1200" dirty="0">
                <a:solidFill>
                  <a:schemeClr val="bg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A7B63BD-36F9-7F57-E2CF-44D615E0F87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428995" y="1472692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latin typeface="Graphik-SemiboldItalic" panose="020B0703030202060203" pitchFamily="34" charset="0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394" indent="-230394">
              <a:spcAft>
                <a:spcPts val="600"/>
              </a:spcAft>
              <a:defRPr sz="1200"/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503" y="3398051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 algn="l" fontAlgn="ctr" hangingPunct="0">
              <a:spcAft>
                <a:spcPts val="0"/>
              </a:spcAft>
              <a:buNone/>
              <a:defRPr lang="en-US" sz="5333" b="1" i="0" kern="1200" dirty="0">
                <a:solidFill>
                  <a:schemeClr val="bg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F970BA5E-9C63-BA7D-B45C-5186452F240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71503" y="4508500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latin typeface="Graphik-SemiboldItalic" panose="020B0703030202060203" pitchFamily="34" charset="0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394" indent="-230394">
              <a:spcAft>
                <a:spcPts val="600"/>
              </a:spcAft>
              <a:defRPr sz="1200"/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28995" y="3398051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 algn="l" fontAlgn="ctr" hangingPunct="0">
              <a:spcAft>
                <a:spcPts val="0"/>
              </a:spcAft>
              <a:buNone/>
              <a:defRPr lang="en-US" sz="5333" b="1" i="0" kern="1200" dirty="0">
                <a:solidFill>
                  <a:schemeClr val="bg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3FAE69D-63C7-3796-16D2-0EA82AB2766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428995" y="4508500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latin typeface="Graphik-SemiboldItalic" panose="020B0703030202060203" pitchFamily="34" charset="0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394" indent="-230394">
              <a:spcAft>
                <a:spcPts val="600"/>
              </a:spcAft>
              <a:defRPr sz="1200"/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49C8D0A-C37D-4D9A-9703-8A0AFB185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3076800"/>
            <a:ext cx="6096008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BE5BBCC-C957-48B6-99B6-EF1F3E80F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143247" y="-1"/>
            <a:ext cx="0" cy="619200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35">
            <a:extLst>
              <a:ext uri="{FF2B5EF4-FFF2-40B4-BE49-F238E27FC236}">
                <a16:creationId xmlns:a16="http://schemas.microsoft.com/office/drawing/2014/main" id="{EF1A1C24-C0B7-DF19-B492-C0ED29CE9AF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92" y="0"/>
            <a:ext cx="6096008" cy="61293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4572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4" name="Bottom tag">
            <a:extLst>
              <a:ext uri="{FF2B5EF4-FFF2-40B4-BE49-F238E27FC236}">
                <a16:creationId xmlns:a16="http://schemas.microsoft.com/office/drawing/2014/main" id="{5F2E67CA-5DA7-3CD1-C175-808A139DD2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0" y="6129340"/>
            <a:ext cx="12192000" cy="7286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2" name="copyright">
            <a:extLst>
              <a:ext uri="{FF2B5EF4-FFF2-40B4-BE49-F238E27FC236}">
                <a16:creationId xmlns:a16="http://schemas.microsoft.com/office/drawing/2014/main" id="{B51A4FC9-6DF5-ABE3-94E1-8598B7A527EA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5" name="slide number automatic">
            <a:extLst>
              <a:ext uri="{FF2B5EF4-FFF2-40B4-BE49-F238E27FC236}">
                <a16:creationId xmlns:a16="http://schemas.microsoft.com/office/drawing/2014/main" id="{C826E34F-821D-D174-AEA1-2830AED1A7A3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Graphik-SemiboldItalic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-SemiboldItalic" panose="020B0703030202060203" pitchFamily="34" charset="0"/>
            </a:endParaRPr>
          </a:p>
        </p:txBody>
      </p:sp>
      <p:sp>
        <p:nvSpPr>
          <p:cNvPr id="13" name="GTS_WH">
            <a:extLst>
              <a:ext uri="{FF2B5EF4-FFF2-40B4-BE49-F238E27FC236}">
                <a16:creationId xmlns:a16="http://schemas.microsoft.com/office/drawing/2014/main" id="{8F51FE85-6E94-3AD8-FB82-A8BAB773D7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233657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statistics dark 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60352A97-ED89-7C2F-0063-10DA374CB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1" y="376463"/>
            <a:ext cx="2285999" cy="931437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533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F6B6460F-92C4-7868-A99F-7C747B39009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71503" y="1472692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rgbClr val="FFFFFF"/>
                </a:solidFill>
                <a:latin typeface="Graphik-SemiboldItalic" panose="020B0703030202060203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28995" y="381002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spcAft>
                <a:spcPts val="0"/>
              </a:spcAft>
              <a:buNone/>
              <a:defRPr lang="en-US" sz="5333" b="1" i="0" kern="1200" dirty="0">
                <a:solidFill>
                  <a:schemeClr val="accent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AF65655-CFF6-96F8-B90D-8BE8496D680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428995" y="1472692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rgbClr val="FFFFFF"/>
                </a:solidFill>
                <a:latin typeface="Graphik-SemiboldItalic" panose="020B0703030202060203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503" y="3398051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spcAft>
                <a:spcPts val="0"/>
              </a:spcAft>
              <a:buNone/>
              <a:defRPr lang="en-US" sz="5333" b="1" i="0" kern="1200" dirty="0">
                <a:solidFill>
                  <a:schemeClr val="accent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4F0D47A-40F3-3312-FD52-DB56907BD07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71503" y="4508500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rgbClr val="FFFFFF"/>
                </a:solidFill>
                <a:latin typeface="Graphik-SemiboldItalic" panose="020B0703030202060203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28995" y="3398051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spcAft>
                <a:spcPts val="0"/>
              </a:spcAft>
              <a:buNone/>
              <a:defRPr lang="en-US" sz="5333" b="1" i="0" kern="1200" dirty="0">
                <a:solidFill>
                  <a:schemeClr val="accent2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4C6AFAE1-C867-607D-7626-06B37DD8931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428995" y="4508500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rgbClr val="FFFFFF"/>
                </a:solidFill>
                <a:latin typeface="Graphik-SemiboldItalic" panose="020B0703030202060203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92" y="0"/>
            <a:ext cx="6096008" cy="61293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4572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49C8D0A-C37D-4D9A-9703-8A0AFB185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3076800"/>
            <a:ext cx="6096008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BE5BBCC-C957-48B6-99B6-EF1F3E80F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143247" y="-1"/>
            <a:ext cx="0" cy="619200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Bottom tag">
            <a:extLst>
              <a:ext uri="{FF2B5EF4-FFF2-40B4-BE49-F238E27FC236}">
                <a16:creationId xmlns:a16="http://schemas.microsoft.com/office/drawing/2014/main" id="{C7D43BFE-04FF-915B-AF75-EF92EB85E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0" y="6129340"/>
            <a:ext cx="12192000" cy="7286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latin typeface="Graphik" panose="020B0503030202060203" pitchFamily="34" charset="77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50DFD68-7311-16D8-3418-1A322FD33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124800"/>
            <a:ext cx="12192000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pyright">
            <a:extLst>
              <a:ext uri="{FF2B5EF4-FFF2-40B4-BE49-F238E27FC236}">
                <a16:creationId xmlns:a16="http://schemas.microsoft.com/office/drawing/2014/main" id="{6F38CEE2-3D5C-A0E3-1BE3-09AB0AC25463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6" name="slide number automatic">
            <a:extLst>
              <a:ext uri="{FF2B5EF4-FFF2-40B4-BE49-F238E27FC236}">
                <a16:creationId xmlns:a16="http://schemas.microsoft.com/office/drawing/2014/main" id="{FC53484B-EB21-70B6-32DD-8344CAE70A1C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Graphik-SemiboldItalic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-SemiboldItalic" panose="020B0703030202060203" pitchFamily="34" charset="0"/>
            </a:endParaRPr>
          </a:p>
        </p:txBody>
      </p:sp>
      <p:sp>
        <p:nvSpPr>
          <p:cNvPr id="12" name="GTS_WH">
            <a:extLst>
              <a:ext uri="{FF2B5EF4-FFF2-40B4-BE49-F238E27FC236}">
                <a16:creationId xmlns:a16="http://schemas.microsoft.com/office/drawing/2014/main" id="{2DFC2805-A4A5-BE1F-72EF-71C8FE15AD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464338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: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406901E-2FDA-B887-CCF5-FADFC0C3B9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2599460"/>
            <a:ext cx="4895849" cy="984885"/>
          </a:xfrm>
          <a:prstGeom prst="rect">
            <a:avLst/>
          </a:prstGeom>
        </p:spPr>
        <p:txBody>
          <a:bodyPr anchor="ctr"/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salutation style</a:t>
            </a:r>
            <a:endParaRPr lang="en-US"/>
          </a:p>
        </p:txBody>
      </p:sp>
      <p:pic>
        <p:nvPicPr>
          <p:cNvPr id="2" name="GT white">
            <a:extLst>
              <a:ext uri="{FF2B5EF4-FFF2-40B4-BE49-F238E27FC236}">
                <a16:creationId xmlns:a16="http://schemas.microsoft.com/office/drawing/2014/main" id="{64951822-2C90-C040-C685-A9310D236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63638" y="5459982"/>
            <a:ext cx="609857" cy="669356"/>
          </a:xfrm>
          <a:prstGeom prst="rect">
            <a:avLst/>
          </a:prstGeom>
        </p:spPr>
      </p:pic>
      <p:sp>
        <p:nvSpPr>
          <p:cNvPr id="4" name="copyright">
            <a:extLst>
              <a:ext uri="{FF2B5EF4-FFF2-40B4-BE49-F238E27FC236}">
                <a16:creationId xmlns:a16="http://schemas.microsoft.com/office/drawing/2014/main" id="{5D5952F7-6C63-8F87-4E22-999BB41F26C3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tx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tx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540D3C9F-6433-4B02-3A65-24CE972551FF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tx1">
                    <a:lumMod val="85000"/>
                    <a:alpha val="75000"/>
                  </a:schemeClr>
                </a:solidFill>
                <a:latin typeface="Graphik-SemiboldItalic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tx1">
                  <a:lumMod val="85000"/>
                  <a:alpha val="75000"/>
                </a:schemeClr>
              </a:solidFill>
              <a:latin typeface="Graphik-SemiboldItalic" panose="020B07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0968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5407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: dark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8DFF95F-BC04-BCE4-81EC-25C099CB74A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1920" bIns="121920" rtlCol="0" anchor="ctr"/>
          <a:lstStyle/>
          <a:p>
            <a:pPr algn="ctr"/>
            <a:endParaRPr lang="en-AR" sz="240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1600" y="2187403"/>
            <a:ext cx="3091443" cy="393954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accent2"/>
                </a:solidFill>
              </a:defRPr>
            </a:lvl1pPr>
          </a:lstStyle>
          <a:p>
            <a:r>
              <a:rPr lang="en-GB"/>
              <a:t>Agenda title</a:t>
            </a:r>
            <a:endParaRPr lang="en-US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2F4C171E-3D12-FC48-87BB-B5005B4EE33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26241" y="1371602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Graphik-SemiboldItalic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57C0C72-781A-F24F-B1F2-0A290409F1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6974" y="1371602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E8AE9E02-9423-4748-8AD7-2BBB3B94A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26241" y="1976479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Graphik-SemiboldItalic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7" name="Text Placeholder 6">
            <a:extLst>
              <a:ext uri="{FF2B5EF4-FFF2-40B4-BE49-F238E27FC236}">
                <a16:creationId xmlns:a16="http://schemas.microsoft.com/office/drawing/2014/main" id="{A5D4C4AC-7870-A641-AF65-6F3ECB9DA9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66974" y="1976479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7C692F47-FBF4-5842-A0CA-4B8B48DE46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26241" y="2581358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Graphik-SemiboldItalic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9" name="Text Placeholder 8">
            <a:extLst>
              <a:ext uri="{FF2B5EF4-FFF2-40B4-BE49-F238E27FC236}">
                <a16:creationId xmlns:a16="http://schemas.microsoft.com/office/drawing/2014/main" id="{9F332AA7-2896-E24E-B21D-90FED54D43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66974" y="2581358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BDE48124-A481-074B-9AD4-22EC49D172D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26241" y="3186235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Graphik-SemiboldItalic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1" name="Text Placeholder 10">
            <a:extLst>
              <a:ext uri="{FF2B5EF4-FFF2-40B4-BE49-F238E27FC236}">
                <a16:creationId xmlns:a16="http://schemas.microsoft.com/office/drawing/2014/main" id="{25D7BCB2-FC6B-2A46-AC11-482A4F7311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66974" y="3186235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98E2B4B4-ED02-4945-B581-1A8D48D031A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26241" y="3791114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Graphik-SemiboldItalic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3" name="Text Placeholder 12">
            <a:extLst>
              <a:ext uri="{FF2B5EF4-FFF2-40B4-BE49-F238E27FC236}">
                <a16:creationId xmlns:a16="http://schemas.microsoft.com/office/drawing/2014/main" id="{FD74906C-72A4-CF4A-A4F6-B28AE864B9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66974" y="3791114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4" name="Text Placeholder 13">
            <a:extLst>
              <a:ext uri="{FF2B5EF4-FFF2-40B4-BE49-F238E27FC236}">
                <a16:creationId xmlns:a16="http://schemas.microsoft.com/office/drawing/2014/main" id="{B70B7DFE-5DE8-0F42-BF3C-DA43110C0D0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26241" y="4395991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Graphik-SemiboldItalic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5" name="Text Placeholder 14">
            <a:extLst>
              <a:ext uri="{FF2B5EF4-FFF2-40B4-BE49-F238E27FC236}">
                <a16:creationId xmlns:a16="http://schemas.microsoft.com/office/drawing/2014/main" id="{F28AA3EC-0083-2742-A4D0-0B32569FD7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66974" y="4395991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D63FCDAD-F7F9-774F-8EC9-A0777820ED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426241" y="5000870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Graphik-SemiboldItalic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7" name="Text Placeholder 16">
            <a:extLst>
              <a:ext uri="{FF2B5EF4-FFF2-40B4-BE49-F238E27FC236}">
                <a16:creationId xmlns:a16="http://schemas.microsoft.com/office/drawing/2014/main" id="{D46DA866-B19E-684E-8A23-EEA29548784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66974" y="5000870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AE66CCF5-C5F4-5645-A851-E4A7D572FDA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426241" y="5605747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Graphik-SemiboldItalic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9" name="Text Placeholder 18">
            <a:extLst>
              <a:ext uri="{FF2B5EF4-FFF2-40B4-BE49-F238E27FC236}">
                <a16:creationId xmlns:a16="http://schemas.microsoft.com/office/drawing/2014/main" id="{A4A135E2-DF01-5543-BA57-DFBCCC446A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66974" y="5605747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4" name="Text Placeholder 19">
            <a:extLst>
              <a:ext uri="{FF2B5EF4-FFF2-40B4-BE49-F238E27FC236}">
                <a16:creationId xmlns:a16="http://schemas.microsoft.com/office/drawing/2014/main" id="{ED51288A-4DF8-0D4F-8BBC-90AE60B6617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17231" y="1371602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Graphik-SemiboldItalic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6" name="Text Placeholder 20">
            <a:extLst>
              <a:ext uri="{FF2B5EF4-FFF2-40B4-BE49-F238E27FC236}">
                <a16:creationId xmlns:a16="http://schemas.microsoft.com/office/drawing/2014/main" id="{C10680BC-1106-B24D-A63E-02912A27325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57963" y="1371602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5" name="Text Placeholder 21">
            <a:extLst>
              <a:ext uri="{FF2B5EF4-FFF2-40B4-BE49-F238E27FC236}">
                <a16:creationId xmlns:a16="http://schemas.microsoft.com/office/drawing/2014/main" id="{B55123CE-2705-2A4C-88D5-5BEECF04606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317231" y="1976479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Graphik-SemiboldItalic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7" name="Text Placeholder 22">
            <a:extLst>
              <a:ext uri="{FF2B5EF4-FFF2-40B4-BE49-F238E27FC236}">
                <a16:creationId xmlns:a16="http://schemas.microsoft.com/office/drawing/2014/main" id="{194D437D-E8B7-694E-B60A-5A3D6E81171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857963" y="1976479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6" name="Text Placeholder 23">
            <a:extLst>
              <a:ext uri="{FF2B5EF4-FFF2-40B4-BE49-F238E27FC236}">
                <a16:creationId xmlns:a16="http://schemas.microsoft.com/office/drawing/2014/main" id="{95340386-A048-C64F-B858-E874FB9006D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317231" y="2581358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Graphik-SemiboldItalic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8" name="Text Placeholder 24">
            <a:extLst>
              <a:ext uri="{FF2B5EF4-FFF2-40B4-BE49-F238E27FC236}">
                <a16:creationId xmlns:a16="http://schemas.microsoft.com/office/drawing/2014/main" id="{D743CFF4-B173-B648-86A6-5021F5FB8C0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857963" y="2581358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7" name="Text Placeholder 25">
            <a:extLst>
              <a:ext uri="{FF2B5EF4-FFF2-40B4-BE49-F238E27FC236}">
                <a16:creationId xmlns:a16="http://schemas.microsoft.com/office/drawing/2014/main" id="{389D3522-38D0-6A46-B023-28998ECDD0F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317231" y="3186235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Graphik-SemiboldItalic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9" name="Text Placeholder 26">
            <a:extLst>
              <a:ext uri="{FF2B5EF4-FFF2-40B4-BE49-F238E27FC236}">
                <a16:creationId xmlns:a16="http://schemas.microsoft.com/office/drawing/2014/main" id="{67B9EDF9-023B-A84C-B540-ABBA3E3BA5C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857963" y="3186235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8" name="Text Placeholder 27">
            <a:extLst>
              <a:ext uri="{FF2B5EF4-FFF2-40B4-BE49-F238E27FC236}">
                <a16:creationId xmlns:a16="http://schemas.microsoft.com/office/drawing/2014/main" id="{DFF1DA35-A5DD-8E48-B33F-D2FC79AD9AF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317231" y="3791114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Graphik-SemiboldItalic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0" name="Text Placeholder 28">
            <a:extLst>
              <a:ext uri="{FF2B5EF4-FFF2-40B4-BE49-F238E27FC236}">
                <a16:creationId xmlns:a16="http://schemas.microsoft.com/office/drawing/2014/main" id="{EA82EDEB-3F03-7A48-BC36-8C7437083F4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857963" y="3791114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9" name="Text Placeholder 29">
            <a:extLst>
              <a:ext uri="{FF2B5EF4-FFF2-40B4-BE49-F238E27FC236}">
                <a16:creationId xmlns:a16="http://schemas.microsoft.com/office/drawing/2014/main" id="{2DD1FA43-908E-6A4A-8D78-19F781C138B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17231" y="4395991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Graphik-SemiboldItalic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1" name="Text Placeholder 30">
            <a:extLst>
              <a:ext uri="{FF2B5EF4-FFF2-40B4-BE49-F238E27FC236}">
                <a16:creationId xmlns:a16="http://schemas.microsoft.com/office/drawing/2014/main" id="{8D7A3AD2-4413-D941-B944-D1D235AC668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857963" y="4395991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100" name="Text Placeholder 31">
            <a:extLst>
              <a:ext uri="{FF2B5EF4-FFF2-40B4-BE49-F238E27FC236}">
                <a16:creationId xmlns:a16="http://schemas.microsoft.com/office/drawing/2014/main" id="{B42DF6FB-CEA5-344B-B42D-A5B8AF0712F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317231" y="5000870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Graphik-SemiboldItalic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2" name="Text Placeholder 32">
            <a:extLst>
              <a:ext uri="{FF2B5EF4-FFF2-40B4-BE49-F238E27FC236}">
                <a16:creationId xmlns:a16="http://schemas.microsoft.com/office/drawing/2014/main" id="{F5014509-24B5-6040-8686-31A95601E0B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857963" y="5000870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101" name="Text Placeholder 33">
            <a:extLst>
              <a:ext uri="{FF2B5EF4-FFF2-40B4-BE49-F238E27FC236}">
                <a16:creationId xmlns:a16="http://schemas.microsoft.com/office/drawing/2014/main" id="{DD7618EA-1B4E-9D4F-BE9D-ED39BC26377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317231" y="5605747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Graphik-SemiboldItalic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3" name="Text Placeholder 34">
            <a:extLst>
              <a:ext uri="{FF2B5EF4-FFF2-40B4-BE49-F238E27FC236}">
                <a16:creationId xmlns:a16="http://schemas.microsoft.com/office/drawing/2014/main" id="{02B9D5CB-DA36-724C-A996-6331344816A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857963" y="5605747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72EABDE-2DC7-B441-8D65-EC926DD10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045241" y="1371603"/>
            <a:ext cx="0" cy="4719487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TS_WH">
            <a:extLst>
              <a:ext uri="{FF2B5EF4-FFF2-40B4-BE49-F238E27FC236}">
                <a16:creationId xmlns:a16="http://schemas.microsoft.com/office/drawing/2014/main" id="{042F1CA7-6A9E-5C2F-F3C0-78D6AFD6C7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01AB161-4BFB-138B-C93C-DFFFE563CF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1600" y="2745679"/>
            <a:ext cx="3091443" cy="24154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  <a:lvl2pPr marL="0" indent="0">
              <a:buNone/>
              <a:defRPr sz="1800"/>
            </a:lvl2pPr>
            <a:lvl3pPr marL="228594">
              <a:buFont typeface="Graphik" panose="020B0604020202020204" pitchFamily="34" charset="0"/>
              <a:buChar char="•"/>
              <a:defRPr sz="1800"/>
            </a:lvl3pPr>
            <a:lvl4pPr marL="457189">
              <a:buFont typeface="Graphik"/>
              <a:buChar char="–"/>
              <a:defRPr sz="1600"/>
            </a:lvl4pPr>
            <a:lvl5pPr marL="685783">
              <a:buFont typeface="Graphik" panose="020B0604020202020204" pitchFamily="34" charset="0"/>
              <a:buChar char="•"/>
              <a:defRPr sz="1600"/>
            </a:lvl5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95F63345-6C3E-8981-5F6D-DF2B3FF6475C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EA0A3F89-649C-BCA9-F69D-4791BE39CE26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Graphik-SemiboldItalic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-SemiboldItalic" panose="020B07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146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: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A4FF600-954F-A932-EB0A-7C9AF337B5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48" y="2187404"/>
            <a:ext cx="3098568" cy="393954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/>
              <a:t>Agenda title</a:t>
            </a:r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5D79A3D-AC3D-4EB4-AFB4-D6CEFA4231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9948" y="2745679"/>
            <a:ext cx="3093440" cy="24154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6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0" indent="0">
              <a:buNone/>
              <a:defRPr sz="1800"/>
            </a:lvl2pPr>
            <a:lvl3pPr marL="228594">
              <a:buFont typeface="Graphik" panose="020B0604020202020204" pitchFamily="34" charset="0"/>
              <a:buChar char="•"/>
              <a:defRPr sz="1800"/>
            </a:lvl3pPr>
            <a:lvl4pPr marL="457189">
              <a:buFont typeface="Graphik"/>
              <a:buChar char="–"/>
              <a:defRPr sz="1600"/>
            </a:lvl4pPr>
            <a:lvl5pPr marL="685783">
              <a:buFont typeface="Graphik" panose="020B0604020202020204" pitchFamily="34" charset="0"/>
              <a:buChar char="•"/>
              <a:defRPr sz="1600"/>
            </a:lvl5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2F4C171E-3D12-FC48-87BB-B5005B4EE33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26241" y="1371602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Graphik-SemiboldItalic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57C0C72-781A-F24F-B1F2-0A290409F1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6974" y="1371602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E8AE9E02-9423-4748-8AD7-2BBB3B94A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26241" y="1976479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Graphik-SemiboldItalic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7" name="Text Placeholder 6">
            <a:extLst>
              <a:ext uri="{FF2B5EF4-FFF2-40B4-BE49-F238E27FC236}">
                <a16:creationId xmlns:a16="http://schemas.microsoft.com/office/drawing/2014/main" id="{A5D4C4AC-7870-A641-AF65-6F3ECB9DA9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66974" y="1976479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7C692F47-FBF4-5842-A0CA-4B8B48DE46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26241" y="2581358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Graphik-SemiboldItalic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9" name="Text Placeholder 8">
            <a:extLst>
              <a:ext uri="{FF2B5EF4-FFF2-40B4-BE49-F238E27FC236}">
                <a16:creationId xmlns:a16="http://schemas.microsoft.com/office/drawing/2014/main" id="{9F332AA7-2896-E24E-B21D-90FED54D43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66974" y="2581358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BDE48124-A481-074B-9AD4-22EC49D172D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26241" y="3186235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Graphik-SemiboldItalic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1" name="Text Placeholder 10">
            <a:extLst>
              <a:ext uri="{FF2B5EF4-FFF2-40B4-BE49-F238E27FC236}">
                <a16:creationId xmlns:a16="http://schemas.microsoft.com/office/drawing/2014/main" id="{25D7BCB2-FC6B-2A46-AC11-482A4F7311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66974" y="3186235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98E2B4B4-ED02-4945-B581-1A8D48D031A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26241" y="3791114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Graphik-SemiboldItalic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3" name="Text Placeholder 12">
            <a:extLst>
              <a:ext uri="{FF2B5EF4-FFF2-40B4-BE49-F238E27FC236}">
                <a16:creationId xmlns:a16="http://schemas.microsoft.com/office/drawing/2014/main" id="{FD74906C-72A4-CF4A-A4F6-B28AE864B9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66974" y="3791114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4" name="Text Placeholder 13">
            <a:extLst>
              <a:ext uri="{FF2B5EF4-FFF2-40B4-BE49-F238E27FC236}">
                <a16:creationId xmlns:a16="http://schemas.microsoft.com/office/drawing/2014/main" id="{B70B7DFE-5DE8-0F42-BF3C-DA43110C0D0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26241" y="4395991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Graphik-SemiboldItalic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5" name="Text Placeholder 14">
            <a:extLst>
              <a:ext uri="{FF2B5EF4-FFF2-40B4-BE49-F238E27FC236}">
                <a16:creationId xmlns:a16="http://schemas.microsoft.com/office/drawing/2014/main" id="{F28AA3EC-0083-2742-A4D0-0B32569FD7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66974" y="4395991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D63FCDAD-F7F9-774F-8EC9-A0777820ED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426241" y="5000870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Graphik-SemiboldItalic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7" name="Text Placeholder 16">
            <a:extLst>
              <a:ext uri="{FF2B5EF4-FFF2-40B4-BE49-F238E27FC236}">
                <a16:creationId xmlns:a16="http://schemas.microsoft.com/office/drawing/2014/main" id="{D46DA866-B19E-684E-8A23-EEA29548784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66974" y="5000870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AE66CCF5-C5F4-5645-A851-E4A7D572FDA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426241" y="5605747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Graphik-SemiboldItalic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9" name="Text Placeholder 18">
            <a:extLst>
              <a:ext uri="{FF2B5EF4-FFF2-40B4-BE49-F238E27FC236}">
                <a16:creationId xmlns:a16="http://schemas.microsoft.com/office/drawing/2014/main" id="{A4A135E2-DF01-5543-BA57-DFBCCC446A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66974" y="5605747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4" name="Text Placeholder 19">
            <a:extLst>
              <a:ext uri="{FF2B5EF4-FFF2-40B4-BE49-F238E27FC236}">
                <a16:creationId xmlns:a16="http://schemas.microsoft.com/office/drawing/2014/main" id="{ED51288A-4DF8-0D4F-8BBC-90AE60B6617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17231" y="1371602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Graphik-SemiboldItalic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6" name="Text Placeholder 20">
            <a:extLst>
              <a:ext uri="{FF2B5EF4-FFF2-40B4-BE49-F238E27FC236}">
                <a16:creationId xmlns:a16="http://schemas.microsoft.com/office/drawing/2014/main" id="{C10680BC-1106-B24D-A63E-02912A27325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57963" y="1371602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5" name="Text Placeholder 21">
            <a:extLst>
              <a:ext uri="{FF2B5EF4-FFF2-40B4-BE49-F238E27FC236}">
                <a16:creationId xmlns:a16="http://schemas.microsoft.com/office/drawing/2014/main" id="{B55123CE-2705-2A4C-88D5-5BEECF04606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317231" y="1976479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Graphik-SemiboldItalic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7" name="Text Placeholder 22">
            <a:extLst>
              <a:ext uri="{FF2B5EF4-FFF2-40B4-BE49-F238E27FC236}">
                <a16:creationId xmlns:a16="http://schemas.microsoft.com/office/drawing/2014/main" id="{194D437D-E8B7-694E-B60A-5A3D6E81171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857963" y="1976479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6" name="Text Placeholder 23">
            <a:extLst>
              <a:ext uri="{FF2B5EF4-FFF2-40B4-BE49-F238E27FC236}">
                <a16:creationId xmlns:a16="http://schemas.microsoft.com/office/drawing/2014/main" id="{95340386-A048-C64F-B858-E874FB9006D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317231" y="2581358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Graphik-SemiboldItalic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8" name="Text Placeholder 24">
            <a:extLst>
              <a:ext uri="{FF2B5EF4-FFF2-40B4-BE49-F238E27FC236}">
                <a16:creationId xmlns:a16="http://schemas.microsoft.com/office/drawing/2014/main" id="{D743CFF4-B173-B648-86A6-5021F5FB8C0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857963" y="2581358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7" name="Text Placeholder 25">
            <a:extLst>
              <a:ext uri="{FF2B5EF4-FFF2-40B4-BE49-F238E27FC236}">
                <a16:creationId xmlns:a16="http://schemas.microsoft.com/office/drawing/2014/main" id="{389D3522-38D0-6A46-B023-28998ECDD0F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317231" y="3186235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Graphik-SemiboldItalic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9" name="Text Placeholder 26">
            <a:extLst>
              <a:ext uri="{FF2B5EF4-FFF2-40B4-BE49-F238E27FC236}">
                <a16:creationId xmlns:a16="http://schemas.microsoft.com/office/drawing/2014/main" id="{67B9EDF9-023B-A84C-B540-ABBA3E3BA5C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857963" y="3186235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8" name="Text Placeholder 27">
            <a:extLst>
              <a:ext uri="{FF2B5EF4-FFF2-40B4-BE49-F238E27FC236}">
                <a16:creationId xmlns:a16="http://schemas.microsoft.com/office/drawing/2014/main" id="{DFF1DA35-A5DD-8E48-B33F-D2FC79AD9AF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317231" y="3791114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Graphik-SemiboldItalic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0" name="Text Placeholder 28">
            <a:extLst>
              <a:ext uri="{FF2B5EF4-FFF2-40B4-BE49-F238E27FC236}">
                <a16:creationId xmlns:a16="http://schemas.microsoft.com/office/drawing/2014/main" id="{EA82EDEB-3F03-7A48-BC36-8C7437083F4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857963" y="3791114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9" name="Text Placeholder 29">
            <a:extLst>
              <a:ext uri="{FF2B5EF4-FFF2-40B4-BE49-F238E27FC236}">
                <a16:creationId xmlns:a16="http://schemas.microsoft.com/office/drawing/2014/main" id="{2DD1FA43-908E-6A4A-8D78-19F781C138B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17231" y="4395991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Graphik-SemiboldItalic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1" name="Text Placeholder 30">
            <a:extLst>
              <a:ext uri="{FF2B5EF4-FFF2-40B4-BE49-F238E27FC236}">
                <a16:creationId xmlns:a16="http://schemas.microsoft.com/office/drawing/2014/main" id="{8D7A3AD2-4413-D941-B944-D1D235AC668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857963" y="4395991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100" name="Text Placeholder 31">
            <a:extLst>
              <a:ext uri="{FF2B5EF4-FFF2-40B4-BE49-F238E27FC236}">
                <a16:creationId xmlns:a16="http://schemas.microsoft.com/office/drawing/2014/main" id="{B42DF6FB-CEA5-344B-B42D-A5B8AF0712F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317231" y="5000870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Graphik-SemiboldItalic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2" name="Text Placeholder 32">
            <a:extLst>
              <a:ext uri="{FF2B5EF4-FFF2-40B4-BE49-F238E27FC236}">
                <a16:creationId xmlns:a16="http://schemas.microsoft.com/office/drawing/2014/main" id="{F5014509-24B5-6040-8686-31A95601E0B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857963" y="5000870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101" name="Text Placeholder 33">
            <a:extLst>
              <a:ext uri="{FF2B5EF4-FFF2-40B4-BE49-F238E27FC236}">
                <a16:creationId xmlns:a16="http://schemas.microsoft.com/office/drawing/2014/main" id="{DD7618EA-1B4E-9D4F-BE9D-ED39BC26377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317231" y="5605747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Graphik-SemiboldItalic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3" name="Text Placeholder 34">
            <a:extLst>
              <a:ext uri="{FF2B5EF4-FFF2-40B4-BE49-F238E27FC236}">
                <a16:creationId xmlns:a16="http://schemas.microsoft.com/office/drawing/2014/main" id="{02B9D5CB-DA36-724C-A996-6331344816A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857963" y="5605747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72EABDE-2DC7-B441-8D65-EC926DD10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045241" y="1371603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4904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: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798FE22-CDE6-88FF-ACBC-FD9C36E03DF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6349" y="1341439"/>
            <a:ext cx="2329381" cy="47879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7CBA93D-A16D-15A7-59FB-5DA53C303FE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759509" y="4791684"/>
            <a:ext cx="1913607" cy="12994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1" i="0">
                <a:solidFill>
                  <a:schemeClr val="bg2"/>
                </a:solidFill>
                <a:latin typeface="Graphik-Semibold" panose="020B0503030202060203" pitchFamily="34" charset="77"/>
              </a:defRPr>
            </a:lvl1pPr>
            <a:lvl2pPr marL="0" indent="0">
              <a:buNone/>
              <a:defRPr sz="1200" b="0" i="0">
                <a:latin typeface="Graphik" panose="020B0503030202060203" pitchFamily="34" charset="77"/>
              </a:defRPr>
            </a:lvl2pPr>
            <a:lvl3pPr marL="16933" indent="0"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sz="1050"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sz="1050" b="0" i="0">
                <a:latin typeface="Graphik" panose="020B0503030202060203" pitchFamily="34" charset="77"/>
              </a:defRPr>
            </a:lvl5pPr>
            <a:lvl6pPr>
              <a:defRPr sz="1200" b="0" i="0">
                <a:latin typeface="Graphik" panose="020B0503030202060203" pitchFamily="34" charset="77"/>
              </a:defRPr>
            </a:lvl6pPr>
            <a:lvl7pPr>
              <a:defRPr sz="1050" b="0" i="0">
                <a:latin typeface="Graphik" panose="020B0503030202060203" pitchFamily="34" charset="77"/>
              </a:defRPr>
            </a:lvl7pPr>
            <a:lvl9pPr>
              <a:defRPr sz="105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Insert text here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9F85972-AC4E-08A3-B374-8C2AF42D54FD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389788" y="4791684"/>
            <a:ext cx="1913607" cy="12994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1" i="0">
                <a:solidFill>
                  <a:schemeClr val="bg2"/>
                </a:solidFill>
                <a:latin typeface="Graphik-Semibold" panose="020B0503030202060203" pitchFamily="34" charset="77"/>
              </a:defRPr>
            </a:lvl1pPr>
            <a:lvl2pPr marL="0" indent="0">
              <a:buNone/>
              <a:defRPr sz="1200" b="0" i="0">
                <a:latin typeface="Graphik" panose="020B0503030202060203" pitchFamily="34" charset="77"/>
              </a:defRPr>
            </a:lvl2pPr>
            <a:lvl3pPr marL="16933" indent="0"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sz="1050"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sz="1050" b="0" i="0">
                <a:latin typeface="Graphik" panose="020B0503030202060203" pitchFamily="34" charset="77"/>
              </a:defRPr>
            </a:lvl5pPr>
            <a:lvl6pPr>
              <a:defRPr sz="1200" b="0" i="0">
                <a:latin typeface="Graphik" panose="020B0503030202060203" pitchFamily="34" charset="77"/>
              </a:defRPr>
            </a:lvl6pPr>
            <a:lvl7pPr>
              <a:defRPr sz="1050" b="0" i="0">
                <a:latin typeface="Graphik" panose="020B0503030202060203" pitchFamily="34" charset="77"/>
              </a:defRPr>
            </a:lvl7pPr>
            <a:lvl9pPr>
              <a:defRPr sz="105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Insert text here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6C21799C-032C-A3F2-FCE9-D7BE2B106CC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715936" y="4791684"/>
            <a:ext cx="1913607" cy="12994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1" i="0">
                <a:solidFill>
                  <a:schemeClr val="bg2"/>
                </a:solidFill>
                <a:latin typeface="Graphik-Semibold" panose="020B0503030202060203" pitchFamily="34" charset="77"/>
              </a:defRPr>
            </a:lvl1pPr>
            <a:lvl2pPr marL="0" indent="0">
              <a:buNone/>
              <a:defRPr sz="1200" b="0" i="0">
                <a:solidFill>
                  <a:schemeClr val="tx2"/>
                </a:solidFill>
                <a:latin typeface="Graphik" panose="020B0503030202060203" pitchFamily="34" charset="77"/>
              </a:defRPr>
            </a:lvl2pPr>
            <a:lvl3pPr marL="16933" indent="0"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sz="1050"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sz="1050" b="0" i="0">
                <a:latin typeface="Graphik" panose="020B0503030202060203" pitchFamily="34" charset="77"/>
              </a:defRPr>
            </a:lvl5pPr>
            <a:lvl6pPr>
              <a:defRPr sz="1200" b="0" i="0">
                <a:latin typeface="Graphik" panose="020B0503030202060203" pitchFamily="34" charset="77"/>
              </a:defRPr>
            </a:lvl6pPr>
            <a:lvl7pPr>
              <a:defRPr sz="1050" b="0" i="0">
                <a:latin typeface="Graphik" panose="020B0503030202060203" pitchFamily="34" charset="77"/>
              </a:defRPr>
            </a:lvl7pPr>
            <a:lvl9pPr>
              <a:defRPr sz="105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Insert text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439FCDF-0209-75C7-EEFD-72F454BE9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1" y="558086"/>
            <a:ext cx="11075678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56063D68-A744-CDD7-FA67-D2E3EBBCDB1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759508" y="1371602"/>
            <a:ext cx="721093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4000" b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8764EE2-7F2F-45E2-82F3-AAF71D3EB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2562457" y="1371603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591D4CA2-E2F2-5487-46F9-665130B94BE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389787" y="1371602"/>
            <a:ext cx="721093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4000" b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B5359CD-D0A3-6EBD-72CC-C75E6319F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192736" y="1371603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414973FE-1A5A-4784-BBEF-55CFBBF298D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715935" y="1371602"/>
            <a:ext cx="721093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4000" b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EC62542-3EC7-23B4-6810-D7943AD8A2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7518884" y="1371603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6851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: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7204A-4462-2F62-F226-525C35783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1" y="558086"/>
            <a:ext cx="11075678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49ACF502-3E74-91C2-B945-4A140A77E4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6350" y="1331548"/>
            <a:ext cx="3130551" cy="481230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6ED4F0B-36A9-C1D2-C829-FDA15A800F9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26296" y="1399117"/>
            <a:ext cx="563754" cy="492443"/>
          </a:xfrm>
        </p:spPr>
        <p:txBody>
          <a:bodyPr wrap="square">
            <a:spAutoFit/>
          </a:bodyPr>
          <a:lstStyle>
            <a:lvl1pPr algn="r">
              <a:defRPr sz="1600">
                <a:latin typeface="Graphik-SemiboldItalic" panose="020B0703030202060203" pitchFamily="34" charset="0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40A9406-C547-1F85-E71D-853495CEBBB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48043" y="1398093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sz="1600" b="1" i="0">
                <a:solidFill>
                  <a:schemeClr val="bg2"/>
                </a:solidFill>
                <a:latin typeface="Graphik-Semibold" panose="020B0503030202060203" pitchFamily="34" charset="77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10584" indent="0">
              <a:spcAft>
                <a:spcPts val="400"/>
              </a:spcAft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F21C5D35-2D9B-01B4-73C2-EF565E27FB9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26296" y="2376037"/>
            <a:ext cx="563754" cy="492443"/>
          </a:xfrm>
        </p:spPr>
        <p:txBody>
          <a:bodyPr wrap="square">
            <a:spAutoFit/>
          </a:bodyPr>
          <a:lstStyle>
            <a:lvl1pPr algn="r">
              <a:defRPr sz="1600">
                <a:latin typeface="Graphik-SemiboldItalic" panose="020B0703030202060203" pitchFamily="34" charset="0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79B9814-F84A-3469-40B8-1C61FBBE11E2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148043" y="2375233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sz="1600" b="1" i="0">
                <a:solidFill>
                  <a:schemeClr val="bg2"/>
                </a:solidFill>
                <a:latin typeface="Graphik-Semibold" panose="020B0503030202060203" pitchFamily="34" charset="77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10584" indent="0">
              <a:spcAft>
                <a:spcPts val="400"/>
              </a:spcAft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731C7DC5-DAD9-9025-120D-FBB8C142A60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26296" y="3350384"/>
            <a:ext cx="563754" cy="492443"/>
          </a:xfrm>
        </p:spPr>
        <p:txBody>
          <a:bodyPr wrap="square">
            <a:spAutoFit/>
          </a:bodyPr>
          <a:lstStyle>
            <a:lvl1pPr algn="r">
              <a:defRPr sz="1600">
                <a:latin typeface="Graphik-SemiboldItalic" panose="020B0703030202060203" pitchFamily="34" charset="0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BE139AE-63B6-C2C1-4D09-17C298F69AB6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148043" y="3352372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sz="1600" b="1" i="0">
                <a:solidFill>
                  <a:schemeClr val="bg2"/>
                </a:solidFill>
                <a:latin typeface="Graphik-Semibold" panose="020B0503030202060203" pitchFamily="34" charset="77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10584" indent="0">
              <a:spcAft>
                <a:spcPts val="400"/>
              </a:spcAft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8EA33AE2-AAF8-CAB9-E244-AD70E24C3E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26296" y="4335521"/>
            <a:ext cx="563754" cy="492443"/>
          </a:xfrm>
        </p:spPr>
        <p:txBody>
          <a:bodyPr wrap="square">
            <a:spAutoFit/>
          </a:bodyPr>
          <a:lstStyle>
            <a:lvl1pPr algn="r">
              <a:defRPr sz="1600">
                <a:latin typeface="Graphik-SemiboldItalic" panose="020B0703030202060203" pitchFamily="34" charset="0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7111FC3-B91A-E597-25A2-DCDF58B1DF3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148043" y="4329511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sz="1600" b="1" i="0">
                <a:solidFill>
                  <a:schemeClr val="bg2"/>
                </a:solidFill>
                <a:latin typeface="Graphik-Semibold" panose="020B0503030202060203" pitchFamily="34" charset="77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10584" indent="0">
              <a:spcAft>
                <a:spcPts val="400"/>
              </a:spcAft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8EC9E534-1AD8-73C5-C5AC-15F48DA342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26296" y="5307673"/>
            <a:ext cx="563754" cy="492443"/>
          </a:xfrm>
        </p:spPr>
        <p:txBody>
          <a:bodyPr wrap="square">
            <a:spAutoFit/>
          </a:bodyPr>
          <a:lstStyle>
            <a:lvl1pPr algn="r">
              <a:defRPr sz="1600">
                <a:latin typeface="Graphik-SemiboldItalic" panose="020B0703030202060203" pitchFamily="34" charset="0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702F099-923C-04BF-8A6D-959AE146329A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148043" y="5306651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sz="1600" b="1" i="0">
                <a:solidFill>
                  <a:schemeClr val="bg2"/>
                </a:solidFill>
                <a:latin typeface="Graphik-Semibold" panose="020B0503030202060203" pitchFamily="34" charset="77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10584" indent="0">
              <a:spcAft>
                <a:spcPts val="400"/>
              </a:spcAft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</p:spTree>
    <p:extLst>
      <p:ext uri="{BB962C8B-B14F-4D97-AF65-F5344CB8AC3E}">
        <p14:creationId xmlns:p14="http://schemas.microsoft.com/office/powerpoint/2010/main" val="1066416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pyright">
            <a:extLst>
              <a:ext uri="{FF2B5EF4-FFF2-40B4-BE49-F238E27FC236}">
                <a16:creationId xmlns:a16="http://schemas.microsoft.com/office/drawing/2014/main" id="{8DEAF7F0-ADBE-DA4B-80DE-727BD0E615AA}"/>
              </a:ext>
            </a:extLst>
          </p:cNvPr>
          <p:cNvSpPr txBox="1"/>
          <p:nvPr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tx1">
                    <a:lumMod val="50000"/>
                    <a:lumOff val="50000"/>
                    <a:alpha val="75000"/>
                  </a:schemeClr>
                </a:solidFill>
                <a:latin typeface="Graphik" panose="020B0503030202060203" pitchFamily="34" charset="77"/>
              </a:rPr>
              <a:t>Copyright © 2026 Accenture. All rights reserved.</a:t>
            </a:r>
            <a:endParaRPr lang="en-US" sz="1351" noProof="0">
              <a:solidFill>
                <a:schemeClr val="tx1">
                  <a:lumMod val="50000"/>
                  <a:lumOff val="50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26" name="slide number automatic">
            <a:extLst>
              <a:ext uri="{FF2B5EF4-FFF2-40B4-BE49-F238E27FC236}">
                <a16:creationId xmlns:a16="http://schemas.microsoft.com/office/drawing/2014/main" id="{A54DE5B9-F305-CC4E-9A6A-0DC78956D275}"/>
              </a:ext>
            </a:extLst>
          </p:cNvPr>
          <p:cNvSpPr txBox="1"/>
          <p:nvPr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tx1">
                    <a:lumMod val="50000"/>
                    <a:lumOff val="50000"/>
                    <a:alpha val="75000"/>
                  </a:schemeClr>
                </a:solidFill>
                <a:latin typeface="Graphik-SemiboldItalic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tx1">
                  <a:lumMod val="50000"/>
                  <a:lumOff val="50000"/>
                  <a:alpha val="75000"/>
                </a:schemeClr>
              </a:solidFill>
              <a:latin typeface="Graphik-SemiboldItalic" panose="020B0703030202060203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0" y="558086"/>
            <a:ext cx="11357865" cy="3939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b="1" i="0">
                <a:latin typeface="Graphik-Semibold" panose="020B0503030202060203" pitchFamily="34" charset="77"/>
              </a:rPr>
              <a:t>Place headline here in </a:t>
            </a:r>
            <a:r>
              <a:rPr lang="en-US" b="1" i="0" err="1">
                <a:latin typeface="Graphik-Semibold" panose="020B0503030202060203" pitchFamily="34" charset="77"/>
              </a:rPr>
              <a:t>Graphik</a:t>
            </a:r>
            <a:r>
              <a:rPr lang="en-US" b="1" i="0">
                <a:latin typeface="Graphik-Semibold" panose="020B0503030202060203" pitchFamily="34" charset="77"/>
              </a:rPr>
              <a:t> Semibold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460" y="1371601"/>
            <a:ext cx="11357865" cy="476686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(copy)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7"/>
            <a:r>
              <a:rPr lang="en-US"/>
              <a:t>EIGHT LEVEL (DESCRIPTOR)</a:t>
            </a:r>
          </a:p>
          <a:p>
            <a:pPr lvl="8"/>
            <a:r>
              <a:rPr lang="en-US"/>
              <a:t>Ninth level (footer)</a:t>
            </a:r>
          </a:p>
        </p:txBody>
      </p:sp>
      <p:sp>
        <p:nvSpPr>
          <p:cNvPr id="4" name="GTS_Purple">
            <a:extLst>
              <a:ext uri="{FF2B5EF4-FFF2-40B4-BE49-F238E27FC236}">
                <a16:creationId xmlns:a16="http://schemas.microsoft.com/office/drawing/2014/main" id="{43975608-6DA8-9707-7CBD-C871ED474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553175" y="6390824"/>
            <a:ext cx="183203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A100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93619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4" r:id="rId53"/>
    <p:sldLayoutId id="2147483715" r:id="rId54"/>
  </p:sldLayoutIdLst>
  <p:hf sldNum="0" hdr="0" ftr="0" dt="0"/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Graphik-SemiboldItalic" panose="020B0503030202060203" pitchFamily="34" charset="77"/>
          <a:ea typeface="+mj-ea"/>
          <a:cs typeface="+mj-cs"/>
        </a:defRPr>
      </a:lvl1pPr>
    </p:titleStyle>
    <p:bodyStyle>
      <a:lvl1pPr marL="0" indent="0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28594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Tx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9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685783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914377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Graphik" panose="020B0503030202060203" pitchFamily="34" charset="0"/>
        <a:buNone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9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7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4">
          <p15:clr>
            <a:srgbClr val="5ACBF0"/>
          </p15:clr>
        </p15:guide>
        <p15:guide id="8" pos="347">
          <p15:clr>
            <a:srgbClr val="9FCC3B"/>
          </p15:clr>
        </p15:guide>
        <p15:guide id="9" pos="733">
          <p15:clr>
            <a:srgbClr val="C35EA4"/>
          </p15:clr>
        </p15:guide>
        <p15:guide id="10" pos="7514">
          <p15:clr>
            <a:srgbClr val="5ACBF0"/>
          </p15:clr>
        </p15:guide>
        <p15:guide id="11" pos="166">
          <p15:clr>
            <a:srgbClr val="5ACBF0"/>
          </p15:clr>
        </p15:guide>
        <p15:guide id="12" orient="horz" pos="4156">
          <p15:clr>
            <a:srgbClr val="5ACBF0"/>
          </p15:clr>
        </p15:guide>
        <p15:guide id="13" pos="7333">
          <p15:clr>
            <a:srgbClr val="9FCC3B"/>
          </p15:clr>
        </p15:guide>
        <p15:guide id="14" orient="horz" pos="346">
          <p15:clr>
            <a:srgbClr val="9FCC3B"/>
          </p15:clr>
        </p15:guide>
        <p15:guide id="15" orient="horz" pos="3974">
          <p15:clr>
            <a:srgbClr val="9FCC3B"/>
          </p15:clr>
        </p15:guide>
        <p15:guide id="16" orient="horz" pos="845">
          <p15:clr>
            <a:srgbClr val="A4A3A4"/>
          </p15:clr>
        </p15:guide>
        <p15:guide id="17" orient="horz" pos="3861">
          <p15:clr>
            <a:srgbClr val="A4A3A4"/>
          </p15:clr>
        </p15:guide>
        <p15:guide id="18" pos="6924">
          <p15:clr>
            <a:srgbClr val="C35EA4"/>
          </p15:clr>
        </p15:guide>
        <p15:guide id="19" orient="horz" pos="1162">
          <p15:clr>
            <a:srgbClr val="FDE53C"/>
          </p15:clr>
        </p15:guide>
        <p15:guide id="20" pos="7015">
          <p15:clr>
            <a:srgbClr val="F26B43"/>
          </p15:clr>
        </p15:guide>
        <p15:guide id="21" pos="66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0.png"/><Relationship Id="rId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microsoft.com/office/2007/relationships/hdphoto" Target="../media/hdphoto7.wdp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2.png"/><Relationship Id="rId4" Type="http://schemas.microsoft.com/office/2007/relationships/hdphoto" Target="../media/hdphoto8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microsoft.com/office/2007/relationships/hdphoto" Target="../media/hdphoto2.wdp"/><Relationship Id="rId7" Type="http://schemas.openxmlformats.org/officeDocument/2006/relationships/image" Target="../media/image3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4.png"/><Relationship Id="rId5" Type="http://schemas.microsoft.com/office/2007/relationships/hdphoto" Target="../media/hdphoto9.wdp"/><Relationship Id="rId4" Type="http://schemas.openxmlformats.org/officeDocument/2006/relationships/image" Target="../media/image33.png"/><Relationship Id="rId9" Type="http://schemas.microsoft.com/office/2007/relationships/hdphoto" Target="../media/hdphoto10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gartner.com/document-reader/document/6545202?ref=solrAll&amp;refval=549789449&amp;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microsoft.com/office/2007/relationships/hdphoto" Target="../media/hdphoto3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microsoft.com/office/2007/relationships/hdphoto" Target="../media/hdphoto2.wdp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7.png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C5A672A3-F540-1D02-803E-81C758E18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969" y="2781839"/>
            <a:ext cx="7721855" cy="1329595"/>
          </a:xfrm>
        </p:spPr>
        <p:txBody>
          <a:bodyPr/>
          <a:lstStyle/>
          <a:p>
            <a:r>
              <a:rPr lang="en-US" dirty="0">
                <a:latin typeface="Graphik-SemiboldItalic" panose="020B0703030202060203" pitchFamily="34" charset="0"/>
              </a:rPr>
              <a:t>Intelligent Infrastructure Services (IIS)</a:t>
            </a:r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2E349BA9-9618-4988-EDA4-1B7E6E9582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Graphik-Light" panose="020B0403030202060203" pitchFamily="34" charset="0"/>
              </a:rPr>
              <a:t>Offering Overview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45AF008-6902-5703-4EFA-985C3983CA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May 2026</a:t>
            </a:r>
          </a:p>
        </p:txBody>
      </p:sp>
    </p:spTree>
    <p:extLst>
      <p:ext uri="{BB962C8B-B14F-4D97-AF65-F5344CB8AC3E}">
        <p14:creationId xmlns:p14="http://schemas.microsoft.com/office/powerpoint/2010/main" val="897960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69E55-CD82-B0A3-5D63-35C167A30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CA8D12A-1B07-481C-CCE6-8DF05D464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44710"/>
          </a:xfrm>
        </p:spPr>
        <p:txBody>
          <a:bodyPr/>
          <a:lstStyle/>
          <a:p>
            <a:r>
              <a:rPr lang="en-US" sz="2800">
                <a:latin typeface="Graphik-SemiboldItalic" panose="020B0703030202060203" pitchFamily="34" charset="0"/>
              </a:rPr>
              <a:t>Resilience &amp; Agility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749B0FC-2AB5-24FC-AD85-C41BAADAC570}"/>
              </a:ext>
            </a:extLst>
          </p:cNvPr>
          <p:cNvGrpSpPr/>
          <p:nvPr/>
        </p:nvGrpSpPr>
        <p:grpSpPr>
          <a:xfrm>
            <a:off x="9270834" y="81090"/>
            <a:ext cx="2822842" cy="589556"/>
            <a:chOff x="1188720" y="3530160"/>
            <a:chExt cx="10332720" cy="1280160"/>
          </a:xfrm>
        </p:grpSpPr>
        <p:sp>
          <p:nvSpPr>
            <p:cNvPr id="35" name="Shape 33">
              <a:extLst>
                <a:ext uri="{FF2B5EF4-FFF2-40B4-BE49-F238E27FC236}">
                  <a16:creationId xmlns:a16="http://schemas.microsoft.com/office/drawing/2014/main" id="{3E29B2EA-1FD2-F6E8-B3B7-3434D217EAD4}"/>
                </a:ext>
              </a:extLst>
            </p:cNvPr>
            <p:cNvSpPr/>
            <p:nvPr/>
          </p:nvSpPr>
          <p:spPr>
            <a:xfrm>
              <a:off x="1188720" y="3530160"/>
              <a:ext cx="2459736" cy="12801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 34">
              <a:extLst>
                <a:ext uri="{FF2B5EF4-FFF2-40B4-BE49-F238E27FC236}">
                  <a16:creationId xmlns:a16="http://schemas.microsoft.com/office/drawing/2014/main" id="{A3930154-60D5-4587-9032-2C4AD1FB0ADA}"/>
                </a:ext>
              </a:extLst>
            </p:cNvPr>
            <p:cNvSpPr/>
            <p:nvPr/>
          </p:nvSpPr>
          <p:spPr>
            <a:xfrm>
              <a:off x="1353312" y="3621600"/>
              <a:ext cx="218541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" b="0" i="0" u="none" strike="noStrike" kern="0" cap="none" spc="300" normalizeH="0" baseline="0" noProof="0">
                  <a:ln>
                    <a:noFill/>
                  </a:ln>
                  <a:solidFill>
                    <a:srgbClr val="FFFFFF">
                      <a:lumMod val="95000"/>
                    </a:srgbClr>
                  </a:solidFill>
                  <a:effectLst/>
                  <a:uLnTx/>
                  <a:uFillTx/>
                  <a:latin typeface="Graphik-Light" panose="020B0403030202060203" pitchFamily="34" charset="0"/>
                </a:rPr>
                <a:t>DEFEND</a:t>
              </a:r>
            </a:p>
          </p:txBody>
        </p:sp>
        <p:sp>
          <p:nvSpPr>
            <p:cNvPr id="37" name="Text 35">
              <a:extLst>
                <a:ext uri="{FF2B5EF4-FFF2-40B4-BE49-F238E27FC236}">
                  <a16:creationId xmlns:a16="http://schemas.microsoft.com/office/drawing/2014/main" id="{729627B7-FD31-5B6B-A51B-9F5906B8C071}"/>
                </a:ext>
              </a:extLst>
            </p:cNvPr>
            <p:cNvSpPr/>
            <p:nvPr/>
          </p:nvSpPr>
          <p:spPr>
            <a:xfrm>
              <a:off x="1353312" y="3822768"/>
              <a:ext cx="2185416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Defend with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Autonomous Infra Ops</a:t>
              </a:r>
            </a:p>
          </p:txBody>
        </p:sp>
        <p:sp>
          <p:nvSpPr>
            <p:cNvPr id="38" name="Shape 38">
              <a:extLst>
                <a:ext uri="{FF2B5EF4-FFF2-40B4-BE49-F238E27FC236}">
                  <a16:creationId xmlns:a16="http://schemas.microsoft.com/office/drawing/2014/main" id="{3C7BE53E-54F1-7D9A-039E-16D963E94BB9}"/>
                </a:ext>
              </a:extLst>
            </p:cNvPr>
            <p:cNvSpPr/>
            <p:nvPr/>
          </p:nvSpPr>
          <p:spPr>
            <a:xfrm>
              <a:off x="3813048" y="3530160"/>
              <a:ext cx="2459736" cy="1280160"/>
            </a:xfrm>
            <a:prstGeom prst="rect">
              <a:avLst/>
            </a:prstGeom>
            <a:solidFill>
              <a:srgbClr val="A100FF"/>
            </a:solidFill>
            <a:ln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 39">
              <a:extLst>
                <a:ext uri="{FF2B5EF4-FFF2-40B4-BE49-F238E27FC236}">
                  <a16:creationId xmlns:a16="http://schemas.microsoft.com/office/drawing/2014/main" id="{42A5D789-E621-8C8B-603E-C5A4434F2AE3}"/>
                </a:ext>
              </a:extLst>
            </p:cNvPr>
            <p:cNvSpPr/>
            <p:nvPr/>
          </p:nvSpPr>
          <p:spPr>
            <a:xfrm>
              <a:off x="3977640" y="3621600"/>
              <a:ext cx="218541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" b="0" i="0" u="none" strike="noStrike" kern="0" cap="none" spc="300" normalizeH="0" baseline="0" noProof="0">
                  <a:ln>
                    <a:noFill/>
                  </a:ln>
                  <a:solidFill>
                    <a:srgbClr val="FFFFFF">
                      <a:lumMod val="95000"/>
                    </a:srgbClr>
                  </a:solidFill>
                  <a:effectLst/>
                  <a:uLnTx/>
                  <a:uFillTx/>
                  <a:latin typeface="Graphik-Light" panose="020B0403030202060203" pitchFamily="34" charset="0"/>
                </a:rPr>
                <a:t>DISRUPT</a:t>
              </a:r>
            </a:p>
          </p:txBody>
        </p:sp>
        <p:sp>
          <p:nvSpPr>
            <p:cNvPr id="40" name="Text 40">
              <a:extLst>
                <a:ext uri="{FF2B5EF4-FFF2-40B4-BE49-F238E27FC236}">
                  <a16:creationId xmlns:a16="http://schemas.microsoft.com/office/drawing/2014/main" id="{C08F9C65-A891-5BB9-9723-E25EF37F7797}"/>
                </a:ext>
              </a:extLst>
            </p:cNvPr>
            <p:cNvSpPr/>
            <p:nvPr/>
          </p:nvSpPr>
          <p:spPr>
            <a:xfrm>
              <a:off x="3977640" y="3822768"/>
              <a:ext cx="2185416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Disrupt with Infra Arch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Resilience &amp; Agility</a:t>
              </a:r>
            </a:p>
          </p:txBody>
        </p:sp>
        <p:sp>
          <p:nvSpPr>
            <p:cNvPr id="41" name="Shape 43">
              <a:extLst>
                <a:ext uri="{FF2B5EF4-FFF2-40B4-BE49-F238E27FC236}">
                  <a16:creationId xmlns:a16="http://schemas.microsoft.com/office/drawing/2014/main" id="{9F613B95-E277-21FB-32BC-BE3ABAE98DE3}"/>
                </a:ext>
              </a:extLst>
            </p:cNvPr>
            <p:cNvSpPr/>
            <p:nvPr/>
          </p:nvSpPr>
          <p:spPr>
            <a:xfrm>
              <a:off x="6437376" y="3530160"/>
              <a:ext cx="2459736" cy="12801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Text 44">
              <a:extLst>
                <a:ext uri="{FF2B5EF4-FFF2-40B4-BE49-F238E27FC236}">
                  <a16:creationId xmlns:a16="http://schemas.microsoft.com/office/drawing/2014/main" id="{FB5C0331-C466-26F8-7078-AB919CFFE9B7}"/>
                </a:ext>
              </a:extLst>
            </p:cNvPr>
            <p:cNvSpPr/>
            <p:nvPr/>
          </p:nvSpPr>
          <p:spPr>
            <a:xfrm>
              <a:off x="6601968" y="3621600"/>
              <a:ext cx="218541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" b="0" i="0" u="none" strike="noStrike" kern="0" cap="none" spc="300" normalizeH="0" baseline="0" noProof="0">
                  <a:ln>
                    <a:noFill/>
                  </a:ln>
                  <a:solidFill>
                    <a:srgbClr val="FFFFFF">
                      <a:lumMod val="95000"/>
                    </a:srgbClr>
                  </a:solidFill>
                  <a:effectLst/>
                  <a:uLnTx/>
                  <a:uFillTx/>
                  <a:latin typeface="Graphik-Light" panose="020B0403030202060203" pitchFamily="34" charset="0"/>
                </a:rPr>
                <a:t>ENABLE AI</a:t>
              </a:r>
            </a:p>
          </p:txBody>
        </p:sp>
        <p:sp>
          <p:nvSpPr>
            <p:cNvPr id="43" name="Text 45">
              <a:extLst>
                <a:ext uri="{FF2B5EF4-FFF2-40B4-BE49-F238E27FC236}">
                  <a16:creationId xmlns:a16="http://schemas.microsoft.com/office/drawing/2014/main" id="{310CD02B-A759-A774-EE40-50DAF4D554D0}"/>
                </a:ext>
              </a:extLst>
            </p:cNvPr>
            <p:cNvSpPr/>
            <p:nvPr/>
          </p:nvSpPr>
          <p:spPr>
            <a:xfrm>
              <a:off x="6601968" y="3822768"/>
              <a:ext cx="2185416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Enable AI Infra with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best value &amp; TTM</a:t>
              </a:r>
            </a:p>
          </p:txBody>
        </p:sp>
        <p:sp>
          <p:nvSpPr>
            <p:cNvPr id="44" name="Shape 48">
              <a:extLst>
                <a:ext uri="{FF2B5EF4-FFF2-40B4-BE49-F238E27FC236}">
                  <a16:creationId xmlns:a16="http://schemas.microsoft.com/office/drawing/2014/main" id="{7E8D842E-552D-FF0B-517B-A9D52D066A02}"/>
                </a:ext>
              </a:extLst>
            </p:cNvPr>
            <p:cNvSpPr/>
            <p:nvPr/>
          </p:nvSpPr>
          <p:spPr>
            <a:xfrm>
              <a:off x="9061704" y="3530160"/>
              <a:ext cx="2459736" cy="12801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Text 49">
              <a:extLst>
                <a:ext uri="{FF2B5EF4-FFF2-40B4-BE49-F238E27FC236}">
                  <a16:creationId xmlns:a16="http://schemas.microsoft.com/office/drawing/2014/main" id="{7C54680B-5AA3-02EF-521A-C85F326CB58F}"/>
                </a:ext>
              </a:extLst>
            </p:cNvPr>
            <p:cNvSpPr/>
            <p:nvPr/>
          </p:nvSpPr>
          <p:spPr>
            <a:xfrm>
              <a:off x="9226296" y="3621600"/>
              <a:ext cx="218541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" b="0" i="0" u="none" strike="noStrike" kern="0" cap="none" spc="300" normalizeH="0" baseline="0" noProof="0">
                  <a:ln>
                    <a:noFill/>
                  </a:ln>
                  <a:solidFill>
                    <a:srgbClr val="FFFFFF">
                      <a:lumMod val="95000"/>
                    </a:srgbClr>
                  </a:solidFill>
                  <a:effectLst/>
                  <a:uLnTx/>
                  <a:uFillTx/>
                  <a:latin typeface="Graphik-Light" panose="020B0403030202060203" pitchFamily="34" charset="0"/>
                </a:rPr>
                <a:t>INTEGRATE</a:t>
              </a:r>
            </a:p>
          </p:txBody>
        </p:sp>
        <p:sp>
          <p:nvSpPr>
            <p:cNvPr id="46" name="Text 50">
              <a:extLst>
                <a:ext uri="{FF2B5EF4-FFF2-40B4-BE49-F238E27FC236}">
                  <a16:creationId xmlns:a16="http://schemas.microsoft.com/office/drawing/2014/main" id="{687162FC-02B6-0CB2-2070-B19098D7FB90}"/>
                </a:ext>
              </a:extLst>
            </p:cNvPr>
            <p:cNvSpPr/>
            <p:nvPr/>
          </p:nvSpPr>
          <p:spPr>
            <a:xfrm>
              <a:off x="9226296" y="3822768"/>
              <a:ext cx="2185416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Enable Secure Global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Integration with Assurance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5C0BADD-EC34-5099-F76A-50FF4B5A1ED7}"/>
              </a:ext>
            </a:extLst>
          </p:cNvPr>
          <p:cNvSpPr txBox="1"/>
          <p:nvPr/>
        </p:nvSpPr>
        <p:spPr>
          <a:xfrm>
            <a:off x="556467" y="3429000"/>
            <a:ext cx="4545469" cy="2046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700" cap="all" spc="300">
                <a:solidFill>
                  <a:srgbClr val="A100FF"/>
                </a:solidFill>
                <a:latin typeface="Graphik-Light" panose="020B0403030202060203" pitchFamily="34" charset="0"/>
              </a:rPr>
              <a:t>A like-for-like renewal locks in yesterday's architecture</a:t>
            </a:r>
          </a:p>
          <a:p>
            <a:pPr algn="l">
              <a:buNone/>
            </a:pPr>
            <a:r>
              <a:rPr lang="en-US" sz="1200" b="1" i="0">
                <a:solidFill>
                  <a:srgbClr val="000000"/>
                </a:solidFill>
                <a:effectLst/>
                <a:latin typeface="Graphik-LightItalic" panose="020B0403030202060203" pitchFamily="34" charset="0"/>
              </a:rPr>
              <a:t>Incumbent infrastructure outsourcers were hired to keep the lights on at the lowest possible price. That mandate is over.</a:t>
            </a:r>
            <a:r>
              <a:rPr lang="en-US" sz="1200" b="0" i="0">
                <a:solidFill>
                  <a:srgbClr val="4A4A4A"/>
                </a:solidFill>
                <a:effectLst/>
                <a:latin typeface="Graphik-Light" panose="020B0403030202060203" pitchFamily="34" charset="0"/>
              </a:rPr>
              <a:t> Resilience, regulation, sovereignty and AI-driven demand have rewritten the brief.</a:t>
            </a:r>
          </a:p>
          <a:p>
            <a:pPr algn="l">
              <a:buNone/>
            </a:pPr>
            <a:r>
              <a:rPr lang="en-US" sz="1200" b="0" i="0">
                <a:solidFill>
                  <a:srgbClr val="4A4A4A"/>
                </a:solidFill>
                <a:effectLst/>
                <a:latin typeface="Graphik-Light" panose="020B0403030202060203" pitchFamily="34" charset="0"/>
              </a:rPr>
              <a:t>Resiliency isn't just uptime. It's the organization's capacity to absorb shocks — a ransomware hit, a </a:t>
            </a:r>
            <a:r>
              <a:rPr lang="en-US" sz="1200" b="0" i="0" err="1">
                <a:solidFill>
                  <a:srgbClr val="4A4A4A"/>
                </a:solidFill>
                <a:effectLst/>
                <a:latin typeface="Graphik-Light" panose="020B0403030202060203" pitchFamily="34" charset="0"/>
              </a:rPr>
              <a:t>hyperscaler</a:t>
            </a:r>
            <a:r>
              <a:rPr lang="en-US" sz="1200" b="0" i="0">
                <a:solidFill>
                  <a:srgbClr val="4A4A4A"/>
                </a:solidFill>
                <a:effectLst/>
                <a:latin typeface="Graphik-Light" panose="020B0403030202060203" pitchFamily="34" charset="0"/>
              </a:rPr>
              <a:t> outage, a sudden 10× traffic spike — and emerge operational. Modern resiliency is </a:t>
            </a:r>
            <a:r>
              <a:rPr lang="en-US" sz="1200" b="1" i="0">
                <a:solidFill>
                  <a:srgbClr val="000000"/>
                </a:solidFill>
                <a:effectLst/>
                <a:latin typeface="Graphik-LightItalic" panose="020B0403030202060203" pitchFamily="34" charset="0"/>
              </a:rPr>
              <a:t>engineered, not hoped for.</a:t>
            </a:r>
            <a:endParaRPr lang="en-US" sz="1200" b="0" i="0">
              <a:solidFill>
                <a:srgbClr val="4A4A4A"/>
              </a:solidFill>
              <a:effectLst/>
              <a:latin typeface="Graphik-Light" panose="020B040303020206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CFE0B0-1DBA-5C1D-3ADB-7D15DAEAD05D}"/>
              </a:ext>
            </a:extLst>
          </p:cNvPr>
          <p:cNvSpPr txBox="1"/>
          <p:nvPr/>
        </p:nvSpPr>
        <p:spPr>
          <a:xfrm>
            <a:off x="6036155" y="1274064"/>
            <a:ext cx="2194560" cy="114013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noAutofit/>
          </a:bodyPr>
          <a:lstStyle/>
          <a:p>
            <a:pPr algn="l">
              <a:spcAft>
                <a:spcPts val="600"/>
              </a:spcAft>
              <a:buNone/>
            </a:pPr>
            <a:r>
              <a:rPr lang="en-US" i="0">
                <a:solidFill>
                  <a:srgbClr val="A100FF"/>
                </a:solidFill>
                <a:effectLst/>
                <a:latin typeface="Graphik-SemiboldItalic" panose="020B0703030202060203" pitchFamily="34" charset="0"/>
              </a:rPr>
              <a:t>↑ R</a:t>
            </a:r>
          </a:p>
          <a:p>
            <a:pPr algn="l">
              <a:spcAft>
                <a:spcPts val="600"/>
              </a:spcAft>
              <a:buNone/>
            </a:pPr>
            <a:r>
              <a:rPr lang="en-US" sz="1100" i="0" spc="300">
                <a:solidFill>
                  <a:srgbClr val="000000"/>
                </a:solidFill>
                <a:effectLst/>
                <a:latin typeface="Graphik-SemiboldItalic" panose="020B0703030202060203" pitchFamily="34" charset="0"/>
              </a:rPr>
              <a:t>RESILIENCE</a:t>
            </a:r>
          </a:p>
          <a:p>
            <a:pPr algn="l">
              <a:spcAft>
                <a:spcPts val="600"/>
              </a:spcAft>
              <a:buNone/>
            </a:pPr>
            <a:r>
              <a:rPr lang="en-US" sz="1000" b="0" i="0">
                <a:solidFill>
                  <a:srgbClr val="4A4A4A"/>
                </a:solidFill>
                <a:effectLst/>
                <a:latin typeface="Graphik-Light" panose="020B0403030202060203" pitchFamily="34" charset="0"/>
              </a:rPr>
              <a:t>RTO / RPO collapsed. Cyber recovery rehearsed continuously.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9A43DE-F5D4-F724-0A97-D949A1B5631C}"/>
              </a:ext>
            </a:extLst>
          </p:cNvPr>
          <p:cNvSpPr txBox="1"/>
          <p:nvPr/>
        </p:nvSpPr>
        <p:spPr>
          <a:xfrm>
            <a:off x="6036155" y="2513255"/>
            <a:ext cx="2194560" cy="1140138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no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rgbClr val="A100FF"/>
                </a:solidFill>
                <a:latin typeface="Graphik-SemiboldItalic" panose="020B0703030202060203" pitchFamily="34" charset="0"/>
              </a:rPr>
              <a:t>↓ $</a:t>
            </a:r>
          </a:p>
          <a:p>
            <a:pPr>
              <a:spcAft>
                <a:spcPts val="600"/>
              </a:spcAft>
            </a:pPr>
            <a:r>
              <a:rPr lang="en-US" sz="1100" spc="300">
                <a:solidFill>
                  <a:srgbClr val="000000"/>
                </a:solidFill>
                <a:latin typeface="Graphik-SemiboldItalic" panose="020B0703030202060203" pitchFamily="34" charset="0"/>
              </a:rPr>
              <a:t>UNIT COST</a:t>
            </a:r>
          </a:p>
          <a:p>
            <a:pPr>
              <a:spcAft>
                <a:spcPts val="600"/>
              </a:spcAft>
            </a:pPr>
            <a:r>
              <a:rPr lang="en-US" sz="1000">
                <a:solidFill>
                  <a:srgbClr val="4A4A4A"/>
                </a:solidFill>
                <a:latin typeface="Graphik-Light" panose="020B0403030202060203" pitchFamily="34" charset="0"/>
              </a:rPr>
              <a:t>Run cost re-baselined on </a:t>
            </a:r>
            <a:r>
              <a:rPr lang="en-US" sz="1000" err="1">
                <a:solidFill>
                  <a:srgbClr val="4A4A4A"/>
                </a:solidFill>
                <a:latin typeface="Graphik-Light" panose="020B0403030202060203" pitchFamily="34" charset="0"/>
              </a:rPr>
              <a:t>hyperscaler</a:t>
            </a:r>
            <a:r>
              <a:rPr lang="en-US" sz="1000">
                <a:solidFill>
                  <a:srgbClr val="4A4A4A"/>
                </a:solidFill>
                <a:latin typeface="Graphik-Light" panose="020B0403030202060203" pitchFamily="34" charset="0"/>
              </a:rPr>
              <a:t> &amp; agentic operations.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ED27E5-76BC-D9C7-4BAE-1B9F4AC12CA7}"/>
              </a:ext>
            </a:extLst>
          </p:cNvPr>
          <p:cNvSpPr txBox="1"/>
          <p:nvPr/>
        </p:nvSpPr>
        <p:spPr>
          <a:xfrm>
            <a:off x="6036155" y="3752445"/>
            <a:ext cx="2194560" cy="114013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no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rgbClr val="A100FF"/>
                </a:solidFill>
                <a:latin typeface="Graphik-SemiboldItalic" panose="020B0703030202060203" pitchFamily="34" charset="0"/>
              </a:rPr>
              <a:t>↑ V</a:t>
            </a:r>
          </a:p>
          <a:p>
            <a:pPr>
              <a:spcAft>
                <a:spcPts val="600"/>
              </a:spcAft>
            </a:pPr>
            <a:r>
              <a:rPr lang="en-US" sz="1100" spc="300">
                <a:solidFill>
                  <a:srgbClr val="000000"/>
                </a:solidFill>
                <a:latin typeface="Graphik-SemiboldItalic" panose="020B0703030202060203" pitchFamily="34" charset="0"/>
              </a:rPr>
              <a:t>VELOCITY</a:t>
            </a:r>
          </a:p>
          <a:p>
            <a:pPr>
              <a:spcAft>
                <a:spcPts val="600"/>
              </a:spcAft>
            </a:pPr>
            <a:r>
              <a:rPr lang="en-US" sz="1000">
                <a:solidFill>
                  <a:srgbClr val="4A4A4A"/>
                </a:solidFill>
                <a:latin typeface="Graphik-Light" panose="020B0403030202060203" pitchFamily="34" charset="0"/>
              </a:rPr>
              <a:t>Provisioning, change &amp; recovery measured in minutes — not weeks.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7E2566-2797-2F8B-D7A8-C224F91647BF}"/>
              </a:ext>
            </a:extLst>
          </p:cNvPr>
          <p:cNvSpPr txBox="1"/>
          <p:nvPr/>
        </p:nvSpPr>
        <p:spPr>
          <a:xfrm>
            <a:off x="6036155" y="4991636"/>
            <a:ext cx="2194560" cy="114013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no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rgbClr val="A100FF"/>
                </a:solidFill>
                <a:latin typeface="Graphik-SemiboldItalic" panose="020B0703030202060203" pitchFamily="34" charset="0"/>
              </a:rPr>
              <a:t>↑ AI</a:t>
            </a:r>
          </a:p>
          <a:p>
            <a:pPr>
              <a:spcAft>
                <a:spcPts val="600"/>
              </a:spcAft>
            </a:pPr>
            <a:r>
              <a:rPr lang="en-US" sz="1100" spc="300">
                <a:solidFill>
                  <a:srgbClr val="000000"/>
                </a:solidFill>
                <a:latin typeface="Graphik-SemiboldItalic" panose="020B0703030202060203" pitchFamily="34" charset="0"/>
              </a:rPr>
              <a:t>AI-READINESS</a:t>
            </a:r>
          </a:p>
          <a:p>
            <a:pPr>
              <a:spcAft>
                <a:spcPts val="600"/>
              </a:spcAft>
            </a:pPr>
            <a:r>
              <a:rPr lang="en-US" sz="1000">
                <a:solidFill>
                  <a:srgbClr val="4A4A4A"/>
                </a:solidFill>
                <a:latin typeface="Graphik-Light" panose="020B0403030202060203" pitchFamily="34" charset="0"/>
              </a:rPr>
              <a:t>Data, network &amp; edge engineered for agentic workloads.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BE179F-1339-6F5C-2348-3B2BE90B481A}"/>
              </a:ext>
            </a:extLst>
          </p:cNvPr>
          <p:cNvSpPr txBox="1"/>
          <p:nvPr/>
        </p:nvSpPr>
        <p:spPr>
          <a:xfrm>
            <a:off x="8435235" y="1274064"/>
            <a:ext cx="2194561" cy="114013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anchor="ctr">
            <a:noAutofit/>
          </a:bodyPr>
          <a:lstStyle/>
          <a:p>
            <a:pPr algn="l">
              <a:spcAft>
                <a:spcPts val="600"/>
              </a:spcAft>
              <a:buNone/>
            </a:pPr>
            <a:r>
              <a:rPr lang="en-US" sz="1000" b="0" i="0">
                <a:solidFill>
                  <a:srgbClr val="4A4A4A"/>
                </a:solidFill>
                <a:effectLst/>
                <a:latin typeface="Graphik-Light" panose="020B0403030202060203" pitchFamily="34" charset="0"/>
              </a:rPr>
              <a:t>Platform Engineering to abstract Infra Complexity</a:t>
            </a:r>
          </a:p>
          <a:p>
            <a:pPr algn="l">
              <a:spcAft>
                <a:spcPts val="600"/>
              </a:spcAft>
              <a:buNone/>
            </a:pPr>
            <a:r>
              <a:rPr lang="en-US" sz="900">
                <a:solidFill>
                  <a:srgbClr val="4A4A4A"/>
                </a:solidFill>
                <a:latin typeface="Graphik-Medium" panose="020B0603030202060203" pitchFamily="34" charset="0"/>
              </a:rPr>
              <a:t>KPIs: </a:t>
            </a:r>
            <a:r>
              <a:rPr lang="en-US" sz="900">
                <a:solidFill>
                  <a:srgbClr val="4A4A4A"/>
                </a:solidFill>
                <a:latin typeface="Graphik-Light" panose="020B0403030202060203" pitchFamily="34" charset="0"/>
              </a:rPr>
              <a:t>Service Availability, MTTR, RTO/RPO Compliance, Change Failure Rate</a:t>
            </a:r>
            <a:endParaRPr lang="en-US" sz="900" b="0" i="0">
              <a:solidFill>
                <a:srgbClr val="4A4A4A"/>
              </a:solidFill>
              <a:effectLst/>
              <a:latin typeface="Graphik-Light" panose="020B040303020206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3E4E08-A82F-1580-2539-E0414CBDEE12}"/>
              </a:ext>
            </a:extLst>
          </p:cNvPr>
          <p:cNvSpPr txBox="1"/>
          <p:nvPr/>
        </p:nvSpPr>
        <p:spPr>
          <a:xfrm>
            <a:off x="8435235" y="2513255"/>
            <a:ext cx="2194561" cy="1140138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anchor="ctr">
            <a:noAutofit/>
          </a:bodyPr>
          <a:lstStyle/>
          <a:p>
            <a:pPr>
              <a:spcAft>
                <a:spcPts val="600"/>
              </a:spcAft>
            </a:pPr>
            <a:r>
              <a:rPr lang="en-US" sz="1000">
                <a:solidFill>
                  <a:srgbClr val="4A4A4A"/>
                </a:solidFill>
                <a:latin typeface="Graphik-Light" panose="020B0403030202060203" pitchFamily="34" charset="0"/>
              </a:rPr>
              <a:t>Cost optimization and FinOps</a:t>
            </a:r>
          </a:p>
          <a:p>
            <a:pPr>
              <a:spcAft>
                <a:spcPts val="600"/>
              </a:spcAft>
            </a:pPr>
            <a:r>
              <a:rPr lang="en-US" sz="900">
                <a:solidFill>
                  <a:srgbClr val="4A4A4A"/>
                </a:solidFill>
                <a:latin typeface="Graphik-Medium" panose="020B0603030202060203" pitchFamily="34" charset="0"/>
              </a:rPr>
              <a:t>KPIs: </a:t>
            </a:r>
            <a:r>
              <a:rPr lang="en-US" sz="900">
                <a:solidFill>
                  <a:srgbClr val="4A4A4A"/>
                </a:solidFill>
                <a:latin typeface="Graphik-Light" panose="020B0403030202060203" pitchFamily="34" charset="0"/>
              </a:rPr>
              <a:t>Cost per Unit, Automation &amp; AI Impact, Run vs. Change Spend Ratio, Resource Utilization Rate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EA26C6-39E3-124F-0F48-A632A24777F6}"/>
              </a:ext>
            </a:extLst>
          </p:cNvPr>
          <p:cNvSpPr txBox="1"/>
          <p:nvPr/>
        </p:nvSpPr>
        <p:spPr>
          <a:xfrm>
            <a:off x="8435235" y="3752445"/>
            <a:ext cx="2194561" cy="114013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anchor="ctr">
            <a:noAutofit/>
          </a:bodyPr>
          <a:lstStyle/>
          <a:p>
            <a:pPr>
              <a:spcAft>
                <a:spcPts val="600"/>
              </a:spcAft>
            </a:pPr>
            <a:r>
              <a:rPr lang="en-US" sz="1000">
                <a:solidFill>
                  <a:srgbClr val="4A4A4A"/>
                </a:solidFill>
                <a:latin typeface="Graphik-Light" panose="020B0403030202060203" pitchFamily="34" charset="0"/>
              </a:rPr>
              <a:t>AIOps to Agentic AIOps for Autonomous Operations</a:t>
            </a:r>
          </a:p>
          <a:p>
            <a:pPr>
              <a:spcAft>
                <a:spcPts val="600"/>
              </a:spcAft>
            </a:pPr>
            <a:r>
              <a:rPr lang="en-US" sz="900">
                <a:solidFill>
                  <a:srgbClr val="4A4A4A"/>
                </a:solidFill>
                <a:latin typeface="Graphik-Medium" panose="020B0603030202060203" pitchFamily="34" charset="0"/>
              </a:rPr>
              <a:t>KPIs: </a:t>
            </a:r>
            <a:r>
              <a:rPr lang="en-US" sz="900">
                <a:solidFill>
                  <a:srgbClr val="4A4A4A"/>
                </a:solidFill>
                <a:latin typeface="Graphik-Light" panose="020B0403030202060203" pitchFamily="34" charset="0"/>
              </a:rPr>
              <a:t>Provisioning Lead Time, Deployment Frequency, Change Lead Time, Self-Service Fulfillment Rate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7982A9-664E-315B-8BB2-0082EFF819C4}"/>
              </a:ext>
            </a:extLst>
          </p:cNvPr>
          <p:cNvSpPr txBox="1"/>
          <p:nvPr/>
        </p:nvSpPr>
        <p:spPr>
          <a:xfrm>
            <a:off x="8435235" y="4991636"/>
            <a:ext cx="2194561" cy="114013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anchor="ctr">
            <a:noAutofit/>
          </a:bodyPr>
          <a:lstStyle/>
          <a:p>
            <a:pPr>
              <a:spcAft>
                <a:spcPts val="600"/>
              </a:spcAft>
            </a:pPr>
            <a:r>
              <a:rPr lang="en-US" sz="1000">
                <a:solidFill>
                  <a:srgbClr val="4A4A4A"/>
                </a:solidFill>
                <a:latin typeface="Graphik-Light" panose="020B0403030202060203" pitchFamily="34" charset="0"/>
              </a:rPr>
              <a:t>Advisory-led E2E Process &amp; Architecture-based Campaigns</a:t>
            </a:r>
          </a:p>
          <a:p>
            <a:pPr>
              <a:spcAft>
                <a:spcPts val="600"/>
              </a:spcAft>
            </a:pPr>
            <a:r>
              <a:rPr lang="en-US" sz="900">
                <a:solidFill>
                  <a:srgbClr val="4A4A4A"/>
                </a:solidFill>
                <a:latin typeface="Graphik-Medium" panose="020B0603030202060203" pitchFamily="34" charset="0"/>
              </a:rPr>
              <a:t>KPIs: </a:t>
            </a:r>
            <a:r>
              <a:rPr lang="en-US" sz="900">
                <a:solidFill>
                  <a:srgbClr val="4A4A4A"/>
                </a:solidFill>
                <a:latin typeface="Graphik-Light" panose="020B0403030202060203" pitchFamily="34" charset="0"/>
              </a:rPr>
              <a:t>% of data assets catalogued &amp; API-accessible, AI Env. Provisioning Time, Model Deployment Lead Time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351C61-361B-6C7D-F118-90D17979B535}"/>
              </a:ext>
            </a:extLst>
          </p:cNvPr>
          <p:cNvSpPr txBox="1"/>
          <p:nvPr/>
        </p:nvSpPr>
        <p:spPr>
          <a:xfrm>
            <a:off x="556467" y="1720839"/>
            <a:ext cx="441038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>
                <a:solidFill>
                  <a:schemeClr val="bg2">
                    <a:lumMod val="60000"/>
                    <a:lumOff val="40000"/>
                  </a:schemeClr>
                </a:solidFill>
              </a:rPr>
              <a:t>Don't renew the contract, </a:t>
            </a:r>
            <a:r>
              <a:rPr lang="en-US" sz="3200" b="1" err="1">
                <a:solidFill>
                  <a:schemeClr val="bg2">
                    <a:lumMod val="60000"/>
                    <a:lumOff val="40000"/>
                  </a:schemeClr>
                </a:solidFill>
              </a:rPr>
              <a:t>Replatform</a:t>
            </a:r>
            <a:r>
              <a:rPr lang="en-US" sz="3200" b="1">
                <a:solidFill>
                  <a:schemeClr val="bg2">
                    <a:lumMod val="60000"/>
                    <a:lumOff val="40000"/>
                  </a:schemeClr>
                </a:solidFill>
              </a:rPr>
              <a:t> the run.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366C413-2BA2-35E7-F3E7-798B5B04C92A}"/>
              </a:ext>
            </a:extLst>
          </p:cNvPr>
          <p:cNvSpPr txBox="1"/>
          <p:nvPr/>
        </p:nvSpPr>
        <p:spPr>
          <a:xfrm>
            <a:off x="6036155" y="963694"/>
            <a:ext cx="2194560" cy="257702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l" defTabSz="228600">
              <a:spcAft>
                <a:spcPts val="1200"/>
              </a:spcAft>
            </a:pPr>
            <a:r>
              <a:rPr lang="en-US" sz="1000" b="1">
                <a:solidFill>
                  <a:srgbClr val="4A4A4A"/>
                </a:solidFill>
                <a:latin typeface="Graphik-LightItalic" panose="020B0403030202060203" pitchFamily="34" charset="0"/>
              </a:rPr>
              <a:t>Outcome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BA694DD-8C7B-5E95-9DCB-1D3695BF0458}"/>
              </a:ext>
            </a:extLst>
          </p:cNvPr>
          <p:cNvSpPr txBox="1"/>
          <p:nvPr/>
        </p:nvSpPr>
        <p:spPr>
          <a:xfrm>
            <a:off x="8465212" y="963694"/>
            <a:ext cx="2194560" cy="257702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l" defTabSz="228600">
              <a:spcAft>
                <a:spcPts val="1200"/>
              </a:spcAft>
            </a:pPr>
            <a:r>
              <a:rPr lang="en-US" sz="1000" b="1">
                <a:solidFill>
                  <a:srgbClr val="4A4A4A"/>
                </a:solidFill>
                <a:latin typeface="Graphik-LightItalic" panose="020B0403030202060203" pitchFamily="34" charset="0"/>
              </a:rPr>
              <a:t>Enablers &amp; KPIs</a:t>
            </a:r>
          </a:p>
        </p:txBody>
      </p:sp>
    </p:spTree>
    <p:extLst>
      <p:ext uri="{BB962C8B-B14F-4D97-AF65-F5344CB8AC3E}">
        <p14:creationId xmlns:p14="http://schemas.microsoft.com/office/powerpoint/2010/main" val="407624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06161-9179-B177-2777-AFABD775E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3">
            <a:extLst>
              <a:ext uri="{FF2B5EF4-FFF2-40B4-BE49-F238E27FC236}">
                <a16:creationId xmlns:a16="http://schemas.microsoft.com/office/drawing/2014/main" id="{714B44E2-0F34-6C31-54ED-0E1B9BE28417}"/>
              </a:ext>
            </a:extLst>
          </p:cNvPr>
          <p:cNvSpPr/>
          <p:nvPr/>
        </p:nvSpPr>
        <p:spPr>
          <a:xfrm>
            <a:off x="556467" y="1687984"/>
            <a:ext cx="11079066" cy="18023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>
              <a:solidFill>
                <a:schemeClr val="bg1"/>
              </a:solidFill>
            </a:endParaRPr>
          </a:p>
        </p:txBody>
      </p:sp>
      <p:sp>
        <p:nvSpPr>
          <p:cNvPr id="65" name="Text Placeholder 4">
            <a:extLst>
              <a:ext uri="{FF2B5EF4-FFF2-40B4-BE49-F238E27FC236}">
                <a16:creationId xmlns:a16="http://schemas.microsoft.com/office/drawing/2014/main" id="{8B5D0EEB-81B3-A7CA-5A5E-4AA0C601FEB4}"/>
              </a:ext>
            </a:extLst>
          </p:cNvPr>
          <p:cNvSpPr txBox="1">
            <a:spLocks/>
          </p:cNvSpPr>
          <p:nvPr/>
        </p:nvSpPr>
        <p:spPr>
          <a:xfrm>
            <a:off x="556467" y="957228"/>
            <a:ext cx="11176988" cy="38362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594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189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783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378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2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228594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Graphik-Light" panose="020B0403030202060203" pitchFamily="34" charset="0"/>
                <a:ea typeface="+mn-ea"/>
                <a:cs typeface="+mn-cs"/>
              </a:rPr>
              <a:t>Clients want it, agentic demands it, we can do it.  We have to move to outcome-based pricing and manage it well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829B14E9-1B62-576B-5C80-77E050C53994}"/>
              </a:ext>
            </a:extLst>
          </p:cNvPr>
          <p:cNvSpPr txBox="1"/>
          <p:nvPr/>
        </p:nvSpPr>
        <p:spPr>
          <a:xfrm>
            <a:off x="937467" y="1956442"/>
            <a:ext cx="3739308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cap="all" spc="300">
                <a:solidFill>
                  <a:schemeClr val="bg1"/>
                </a:solidFill>
                <a:latin typeface="Graphik-Medium" panose="020B0603030202060203" pitchFamily="34" charset="0"/>
              </a:rPr>
              <a:t>Traditional</a:t>
            </a:r>
          </a:p>
          <a:p>
            <a:pPr algn="l">
              <a:buNone/>
            </a:pPr>
            <a:r>
              <a:rPr lang="en-US" i="0">
                <a:solidFill>
                  <a:schemeClr val="bg1"/>
                </a:solidFill>
                <a:effectLst/>
                <a:latin typeface="Graphik-Medium" panose="020B0603030202060203" pitchFamily="34" charset="0"/>
              </a:rPr>
              <a:t>Input-Based</a:t>
            </a:r>
          </a:p>
          <a:p>
            <a:pPr marL="114300" indent="-114300" algn="l">
              <a:buFont typeface="Arial" panose="020B0604020202020204" pitchFamily="34" charset="0"/>
              <a:buChar char="•"/>
            </a:pPr>
            <a:r>
              <a:rPr lang="en-US" sz="1050" i="0">
                <a:solidFill>
                  <a:schemeClr val="bg1"/>
                </a:solidFill>
                <a:effectLst/>
                <a:latin typeface="Graphik-Light" panose="020B0403030202060203" pitchFamily="34" charset="0"/>
              </a:rPr>
              <a:t>Pay per device, ticket, or T&amp;M</a:t>
            </a:r>
          </a:p>
          <a:p>
            <a:pPr marL="114300" indent="-114300" algn="l">
              <a:buFont typeface="Arial" panose="020B0604020202020204" pitchFamily="34" charset="0"/>
              <a:buChar char="•"/>
            </a:pPr>
            <a:r>
              <a:rPr lang="en-US" sz="1050" i="0" err="1">
                <a:solidFill>
                  <a:schemeClr val="bg1"/>
                </a:solidFill>
                <a:effectLst/>
                <a:latin typeface="Graphik-Light" panose="020B0403030202060203" pitchFamily="34" charset="0"/>
              </a:rPr>
              <a:t>Incentivises</a:t>
            </a:r>
            <a:r>
              <a:rPr lang="en-US" sz="1050" i="0">
                <a:solidFill>
                  <a:schemeClr val="bg1"/>
                </a:solidFill>
                <a:effectLst/>
                <a:latin typeface="Graphik-Light" panose="020B0403030202060203" pitchFamily="34" charset="0"/>
              </a:rPr>
              <a:t> higher incident volume</a:t>
            </a:r>
          </a:p>
          <a:p>
            <a:pPr marL="114300" indent="-114300" algn="l">
              <a:buFont typeface="Arial" panose="020B0604020202020204" pitchFamily="34" charset="0"/>
              <a:buChar char="•"/>
            </a:pPr>
            <a:r>
              <a:rPr lang="en-US" sz="1050" i="0">
                <a:solidFill>
                  <a:schemeClr val="bg1"/>
                </a:solidFill>
                <a:effectLst/>
                <a:latin typeface="Graphik-Light" panose="020B0403030202060203" pitchFamily="34" charset="0"/>
              </a:rPr>
              <a:t>Reactive — customer bears risk</a:t>
            </a:r>
          </a:p>
          <a:p>
            <a:pPr marL="114300" indent="-114300" algn="l">
              <a:buFont typeface="Arial" panose="020B0604020202020204" pitchFamily="34" charset="0"/>
              <a:buChar char="•"/>
            </a:pPr>
            <a:r>
              <a:rPr lang="en-US" sz="1050" i="0">
                <a:solidFill>
                  <a:schemeClr val="bg1"/>
                </a:solidFill>
                <a:effectLst/>
                <a:latin typeface="Graphik-Light" panose="020B0403030202060203" pitchFamily="34" charset="0"/>
              </a:rPr>
              <a:t>Provider profits from more work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7A6A4A6-4A7B-E782-2F44-8A5B49B5A793}"/>
              </a:ext>
            </a:extLst>
          </p:cNvPr>
          <p:cNvSpPr txBox="1"/>
          <p:nvPr/>
        </p:nvSpPr>
        <p:spPr>
          <a:xfrm>
            <a:off x="3981450" y="1956442"/>
            <a:ext cx="2914650" cy="1284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700" cap="all" spc="300">
                <a:solidFill>
                  <a:schemeClr val="bg1"/>
                </a:solidFill>
                <a:latin typeface="Graphik-Medium" panose="020B0603030202060203" pitchFamily="34" charset="0"/>
              </a:rPr>
              <a:t>Agentic / Outcome</a:t>
            </a:r>
          </a:p>
          <a:p>
            <a:r>
              <a:rPr lang="en-US">
                <a:solidFill>
                  <a:schemeClr val="bg1"/>
                </a:solidFill>
                <a:latin typeface="Graphik-Medium" panose="020B0603030202060203" pitchFamily="34" charset="0"/>
              </a:rPr>
              <a:t>Outcome-Driven</a:t>
            </a:r>
          </a:p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050">
                <a:solidFill>
                  <a:schemeClr val="bg1"/>
                </a:solidFill>
                <a:latin typeface="Graphik-Light" panose="020B0403030202060203" pitchFamily="34" charset="0"/>
              </a:rPr>
              <a:t>Pay for uptime, savings, KPI improvement</a:t>
            </a:r>
          </a:p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050" err="1">
                <a:solidFill>
                  <a:schemeClr val="bg1"/>
                </a:solidFill>
                <a:latin typeface="Graphik-Light" panose="020B0403030202060203" pitchFamily="34" charset="0"/>
              </a:rPr>
              <a:t>Incentivises</a:t>
            </a:r>
            <a:r>
              <a:rPr lang="en-US" sz="1050">
                <a:solidFill>
                  <a:schemeClr val="bg1"/>
                </a:solidFill>
                <a:latin typeface="Graphik-Light" panose="020B0403030202060203" pitchFamily="34" charset="0"/>
              </a:rPr>
              <a:t> automation &amp; prevention</a:t>
            </a:r>
          </a:p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050">
                <a:solidFill>
                  <a:schemeClr val="bg1"/>
                </a:solidFill>
                <a:latin typeface="Graphik-Light" panose="020B0403030202060203" pitchFamily="34" charset="0"/>
              </a:rPr>
              <a:t>Proactive — shared risk &amp; reward</a:t>
            </a:r>
          </a:p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050">
                <a:solidFill>
                  <a:schemeClr val="bg1"/>
                </a:solidFill>
                <a:latin typeface="Graphik-Light" panose="020B0403030202060203" pitchFamily="34" charset="0"/>
              </a:rPr>
              <a:t>Provider profits from outcomes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FBF7E2C-EF39-0DBD-2C40-809E383742BE}"/>
              </a:ext>
            </a:extLst>
          </p:cNvPr>
          <p:cNvSpPr txBox="1"/>
          <p:nvPr/>
        </p:nvSpPr>
        <p:spPr>
          <a:xfrm>
            <a:off x="7562850" y="1972241"/>
            <a:ext cx="3891213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sz="3600" i="0">
                <a:solidFill>
                  <a:schemeClr val="bg1"/>
                </a:solidFill>
                <a:effectLst/>
                <a:latin typeface="Graphik-SemiboldItalic" panose="020B0703030202060203" pitchFamily="34" charset="0"/>
              </a:rPr>
              <a:t>25–35%</a:t>
            </a:r>
          </a:p>
          <a:p>
            <a:pPr algn="l">
              <a:buNone/>
            </a:pPr>
            <a:r>
              <a:rPr lang="en-US" sz="1100" i="0">
                <a:solidFill>
                  <a:schemeClr val="bg1"/>
                </a:solidFill>
                <a:effectLst/>
                <a:latin typeface="Graphik-Light" panose="020B0403030202060203" pitchFamily="34" charset="0"/>
              </a:rPr>
              <a:t>infrastructure cost savings reported when commercials are aligned to outcomes rather than inputs</a:t>
            </a:r>
            <a:r>
              <a:rPr lang="en-US" sz="1100" b="0" i="0">
                <a:solidFill>
                  <a:schemeClr val="bg1"/>
                </a:solidFill>
                <a:effectLst/>
                <a:latin typeface="Graphik-Light" panose="020B0403030202060203" pitchFamily="34" charset="0"/>
              </a:rPr>
              <a:t>.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A58C7001-594A-70BF-2504-1C81EE249816}"/>
              </a:ext>
            </a:extLst>
          </p:cNvPr>
          <p:cNvCxnSpPr/>
          <p:nvPr/>
        </p:nvCxnSpPr>
        <p:spPr>
          <a:xfrm>
            <a:off x="3524250" y="2589182"/>
            <a:ext cx="30480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BA2FE854-698D-FDD2-6617-10FA02F0A888}"/>
              </a:ext>
            </a:extLst>
          </p:cNvPr>
          <p:cNvCxnSpPr/>
          <p:nvPr/>
        </p:nvCxnSpPr>
        <p:spPr>
          <a:xfrm>
            <a:off x="7105650" y="1956442"/>
            <a:ext cx="0" cy="1186737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Shape 18">
            <a:extLst>
              <a:ext uri="{FF2B5EF4-FFF2-40B4-BE49-F238E27FC236}">
                <a16:creationId xmlns:a16="http://schemas.microsoft.com/office/drawing/2014/main" id="{0CF71334-D528-23E1-50CD-1959D7CB9BE2}"/>
              </a:ext>
            </a:extLst>
          </p:cNvPr>
          <p:cNvSpPr/>
          <p:nvPr/>
        </p:nvSpPr>
        <p:spPr>
          <a:xfrm>
            <a:off x="556465" y="3899744"/>
            <a:ext cx="2636823" cy="1308735"/>
          </a:xfrm>
          <a:prstGeom prst="rect">
            <a:avLst/>
          </a:prstGeom>
          <a:solidFill>
            <a:srgbClr val="FFFFFF"/>
          </a:solidFill>
          <a:ln w="5080">
            <a:noFill/>
            <a:prstDash val="solid"/>
          </a:ln>
          <a:effectLst>
            <a:outerShdw blurRad="508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IN" sz="2400"/>
          </a:p>
        </p:txBody>
      </p:sp>
      <p:sp>
        <p:nvSpPr>
          <p:cNvPr id="72" name="Shape 19">
            <a:extLst>
              <a:ext uri="{FF2B5EF4-FFF2-40B4-BE49-F238E27FC236}">
                <a16:creationId xmlns:a16="http://schemas.microsoft.com/office/drawing/2014/main" id="{DCDA4BF6-6362-7B0D-A40C-C4BAC0718C5E}"/>
              </a:ext>
            </a:extLst>
          </p:cNvPr>
          <p:cNvSpPr/>
          <p:nvPr/>
        </p:nvSpPr>
        <p:spPr>
          <a:xfrm>
            <a:off x="556465" y="3899744"/>
            <a:ext cx="2636823" cy="79248"/>
          </a:xfrm>
          <a:prstGeom prst="rect">
            <a:avLst/>
          </a:prstGeom>
          <a:solidFill>
            <a:srgbClr val="7030A0"/>
          </a:solidFill>
          <a:ln w="12700">
            <a:noFill/>
            <a:prstDash val="solid"/>
          </a:ln>
        </p:spPr>
        <p:txBody>
          <a:bodyPr/>
          <a:lstStyle/>
          <a:p>
            <a:endParaRPr lang="en-IN" sz="2400"/>
          </a:p>
        </p:txBody>
      </p:sp>
      <p:sp>
        <p:nvSpPr>
          <p:cNvPr id="73" name="Shape 20">
            <a:extLst>
              <a:ext uri="{FF2B5EF4-FFF2-40B4-BE49-F238E27FC236}">
                <a16:creationId xmlns:a16="http://schemas.microsoft.com/office/drawing/2014/main" id="{77DFB321-D4EF-F06E-FBEA-2797EC0C3778}"/>
              </a:ext>
            </a:extLst>
          </p:cNvPr>
          <p:cNvSpPr/>
          <p:nvPr/>
        </p:nvSpPr>
        <p:spPr>
          <a:xfrm>
            <a:off x="702770" y="4020140"/>
            <a:ext cx="270907" cy="365760"/>
          </a:xfrm>
          <a:prstGeom prst="rect">
            <a:avLst/>
          </a:prstGeom>
          <a:solidFill>
            <a:srgbClr val="7030A0">
              <a:alpha val="15000"/>
            </a:srgbClr>
          </a:solidFill>
          <a:ln w="5080">
            <a:noFill/>
            <a:prstDash val="solid"/>
          </a:ln>
        </p:spPr>
        <p:txBody>
          <a:bodyPr/>
          <a:lstStyle/>
          <a:p>
            <a:endParaRPr lang="en-IN" sz="2400"/>
          </a:p>
        </p:txBody>
      </p:sp>
      <p:sp>
        <p:nvSpPr>
          <p:cNvPr id="74" name="Text 21">
            <a:extLst>
              <a:ext uri="{FF2B5EF4-FFF2-40B4-BE49-F238E27FC236}">
                <a16:creationId xmlns:a16="http://schemas.microsoft.com/office/drawing/2014/main" id="{17AB009A-E258-6388-4B9E-3828025AFB99}"/>
              </a:ext>
            </a:extLst>
          </p:cNvPr>
          <p:cNvSpPr/>
          <p:nvPr/>
        </p:nvSpPr>
        <p:spPr>
          <a:xfrm>
            <a:off x="702770" y="4020140"/>
            <a:ext cx="27090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67" b="1"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067"/>
          </a:p>
        </p:txBody>
      </p:sp>
      <p:sp>
        <p:nvSpPr>
          <p:cNvPr id="75" name="Text 22">
            <a:extLst>
              <a:ext uri="{FF2B5EF4-FFF2-40B4-BE49-F238E27FC236}">
                <a16:creationId xmlns:a16="http://schemas.microsoft.com/office/drawing/2014/main" id="{85238D92-5E1A-6C54-43D6-31B80477E008}"/>
              </a:ext>
            </a:extLst>
          </p:cNvPr>
          <p:cNvSpPr/>
          <p:nvPr/>
        </p:nvSpPr>
        <p:spPr>
          <a:xfrm>
            <a:off x="1064799" y="4021664"/>
            <a:ext cx="207695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>
                <a:latin typeface="Graphik-SemiboldItalic" panose="020B0703030202060203" pitchFamily="34" charset="0"/>
                <a:ea typeface="Calibri" pitchFamily="34" charset="-122"/>
                <a:cs typeface="Calibri" pitchFamily="34" charset="-120"/>
              </a:rPr>
              <a:t>Outcome / Value-Based</a:t>
            </a:r>
            <a:endParaRPr lang="en-US" sz="1200">
              <a:latin typeface="Graphik-SemiboldItalic" panose="020B0703030202060203" pitchFamily="34" charset="0"/>
            </a:endParaRPr>
          </a:p>
        </p:txBody>
      </p:sp>
      <p:sp>
        <p:nvSpPr>
          <p:cNvPr id="76" name="Text 23">
            <a:extLst>
              <a:ext uri="{FF2B5EF4-FFF2-40B4-BE49-F238E27FC236}">
                <a16:creationId xmlns:a16="http://schemas.microsoft.com/office/drawing/2014/main" id="{5758D4F9-CEB6-F9DE-445A-6509FDCACA88}"/>
              </a:ext>
            </a:extLst>
          </p:cNvPr>
          <p:cNvSpPr/>
          <p:nvPr/>
        </p:nvSpPr>
        <p:spPr>
          <a:xfrm>
            <a:off x="702771" y="4460576"/>
            <a:ext cx="2420098" cy="755904"/>
          </a:xfrm>
          <a:prstGeom prst="rect">
            <a:avLst/>
          </a:prstGeom>
          <a:noFill/>
          <a:ln/>
        </p:spPr>
        <p:txBody>
          <a:bodyPr wrap="square" lIns="0" tIns="33867" rIns="33867" bIns="0" rtlCol="0" anchor="t"/>
          <a:lstStyle/>
          <a:p>
            <a:r>
              <a:rPr lang="en-US" sz="1000">
                <a:latin typeface="Graphik-Light" panose="020B0403030202060203" pitchFamily="34" charset="0"/>
                <a:ea typeface="Calibri" pitchFamily="34" charset="-122"/>
                <a:cs typeface="Calibri" pitchFamily="34" charset="-120"/>
              </a:rPr>
              <a:t>Pay for guaranteed uptime, MTTR reduction, cost savings. Bonuses for exceeding targets. Strong alignment for agentic systems.</a:t>
            </a:r>
            <a:endParaRPr lang="en-US" sz="1000">
              <a:latin typeface="Graphik-Light" panose="020B0403030202060203" pitchFamily="34" charset="0"/>
            </a:endParaRPr>
          </a:p>
        </p:txBody>
      </p:sp>
      <p:sp>
        <p:nvSpPr>
          <p:cNvPr id="77" name="Shape 24">
            <a:extLst>
              <a:ext uri="{FF2B5EF4-FFF2-40B4-BE49-F238E27FC236}">
                <a16:creationId xmlns:a16="http://schemas.microsoft.com/office/drawing/2014/main" id="{406386F7-7A91-978D-8C2F-F7F78D922BEB}"/>
              </a:ext>
            </a:extLst>
          </p:cNvPr>
          <p:cNvSpPr/>
          <p:nvPr/>
        </p:nvSpPr>
        <p:spPr>
          <a:xfrm>
            <a:off x="3409450" y="3891743"/>
            <a:ext cx="2636823" cy="1308735"/>
          </a:xfrm>
          <a:prstGeom prst="rect">
            <a:avLst/>
          </a:prstGeom>
          <a:solidFill>
            <a:srgbClr val="FFFFFF"/>
          </a:solidFill>
          <a:ln w="5080">
            <a:solidFill>
              <a:srgbClr val="CBD5E1"/>
            </a:solidFill>
            <a:prstDash val="solid"/>
          </a:ln>
          <a:effectLst>
            <a:outerShdw blurRad="508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IN" sz="2400"/>
          </a:p>
        </p:txBody>
      </p:sp>
      <p:sp>
        <p:nvSpPr>
          <p:cNvPr id="78" name="Shape 25">
            <a:extLst>
              <a:ext uri="{FF2B5EF4-FFF2-40B4-BE49-F238E27FC236}">
                <a16:creationId xmlns:a16="http://schemas.microsoft.com/office/drawing/2014/main" id="{AF903227-051B-238F-9A8F-7023072F041C}"/>
              </a:ext>
            </a:extLst>
          </p:cNvPr>
          <p:cNvSpPr/>
          <p:nvPr/>
        </p:nvSpPr>
        <p:spPr>
          <a:xfrm>
            <a:off x="3409450" y="3891743"/>
            <a:ext cx="2636823" cy="79248"/>
          </a:xfrm>
          <a:prstGeom prst="rect">
            <a:avLst/>
          </a:prstGeom>
          <a:solidFill>
            <a:srgbClr val="7030A0"/>
          </a:solidFill>
          <a:ln w="12700">
            <a:noFill/>
            <a:prstDash val="solid"/>
          </a:ln>
        </p:spPr>
        <p:txBody>
          <a:bodyPr/>
          <a:lstStyle/>
          <a:p>
            <a:endParaRPr lang="en-IN" sz="2400"/>
          </a:p>
        </p:txBody>
      </p:sp>
      <p:sp>
        <p:nvSpPr>
          <p:cNvPr id="79" name="Shape 26">
            <a:extLst>
              <a:ext uri="{FF2B5EF4-FFF2-40B4-BE49-F238E27FC236}">
                <a16:creationId xmlns:a16="http://schemas.microsoft.com/office/drawing/2014/main" id="{5A60FCB6-4EB8-DC74-20E9-C248DCE977F8}"/>
              </a:ext>
            </a:extLst>
          </p:cNvPr>
          <p:cNvSpPr/>
          <p:nvPr/>
        </p:nvSpPr>
        <p:spPr>
          <a:xfrm>
            <a:off x="3555755" y="4020140"/>
            <a:ext cx="270907" cy="365760"/>
          </a:xfrm>
          <a:prstGeom prst="rect">
            <a:avLst/>
          </a:prstGeom>
          <a:solidFill>
            <a:srgbClr val="7B2D8B">
              <a:alpha val="15000"/>
            </a:srgbClr>
          </a:solidFill>
          <a:ln w="5080">
            <a:solidFill>
              <a:srgbClr val="7B2D8B"/>
            </a:solidFill>
            <a:prstDash val="solid"/>
          </a:ln>
        </p:spPr>
        <p:txBody>
          <a:bodyPr/>
          <a:lstStyle/>
          <a:p>
            <a:endParaRPr lang="en-IN" sz="2400"/>
          </a:p>
        </p:txBody>
      </p:sp>
      <p:sp>
        <p:nvSpPr>
          <p:cNvPr id="80" name="Text 27">
            <a:extLst>
              <a:ext uri="{FF2B5EF4-FFF2-40B4-BE49-F238E27FC236}">
                <a16:creationId xmlns:a16="http://schemas.microsoft.com/office/drawing/2014/main" id="{155E7E3E-88EC-CA04-8AA9-59EC8245391C}"/>
              </a:ext>
            </a:extLst>
          </p:cNvPr>
          <p:cNvSpPr/>
          <p:nvPr/>
        </p:nvSpPr>
        <p:spPr>
          <a:xfrm>
            <a:off x="3555755" y="4020140"/>
            <a:ext cx="27090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67" b="1">
                <a:solidFill>
                  <a:srgbClr val="7B2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67"/>
          </a:p>
        </p:txBody>
      </p:sp>
      <p:sp>
        <p:nvSpPr>
          <p:cNvPr id="81" name="Text 28">
            <a:extLst>
              <a:ext uri="{FF2B5EF4-FFF2-40B4-BE49-F238E27FC236}">
                <a16:creationId xmlns:a16="http://schemas.microsoft.com/office/drawing/2014/main" id="{93C6E344-380E-8922-48A6-BB5C8DA59528}"/>
              </a:ext>
            </a:extLst>
          </p:cNvPr>
          <p:cNvSpPr/>
          <p:nvPr/>
        </p:nvSpPr>
        <p:spPr>
          <a:xfrm>
            <a:off x="3917784" y="4013663"/>
            <a:ext cx="207695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>
                <a:latin typeface="Graphik-SemiboldItalic" panose="020B0703030202060203" pitchFamily="34" charset="0"/>
                <a:ea typeface="Calibri" pitchFamily="34" charset="-122"/>
                <a:cs typeface="Calibri" pitchFamily="34" charset="-120"/>
              </a:rPr>
              <a:t>Digital FTE / Per-Agent</a:t>
            </a:r>
            <a:endParaRPr lang="en-US" sz="1200">
              <a:latin typeface="Graphik-SemiboldItalic" panose="020B0703030202060203" pitchFamily="34" charset="0"/>
            </a:endParaRPr>
          </a:p>
        </p:txBody>
      </p:sp>
      <p:sp>
        <p:nvSpPr>
          <p:cNvPr id="82" name="Text 29">
            <a:extLst>
              <a:ext uri="{FF2B5EF4-FFF2-40B4-BE49-F238E27FC236}">
                <a16:creationId xmlns:a16="http://schemas.microsoft.com/office/drawing/2014/main" id="{68A013D1-DD29-912F-C1E3-971DDBC1C793}"/>
              </a:ext>
            </a:extLst>
          </p:cNvPr>
          <p:cNvSpPr/>
          <p:nvPr/>
        </p:nvSpPr>
        <p:spPr>
          <a:xfrm>
            <a:off x="3555756" y="4452575"/>
            <a:ext cx="2420098" cy="755904"/>
          </a:xfrm>
          <a:prstGeom prst="rect">
            <a:avLst/>
          </a:prstGeom>
          <a:noFill/>
          <a:ln/>
        </p:spPr>
        <p:txBody>
          <a:bodyPr wrap="square" lIns="0" tIns="33867" rIns="33867" bIns="0" rtlCol="0" anchor="t"/>
          <a:lstStyle/>
          <a:p>
            <a:r>
              <a:rPr lang="en-US" sz="1000">
                <a:latin typeface="Graphik-Light" panose="020B0403030202060203" pitchFamily="34" charset="0"/>
                <a:ea typeface="Calibri" pitchFamily="34" charset="-122"/>
                <a:cs typeface="Calibri" pitchFamily="34" charset="-120"/>
              </a:rPr>
              <a:t>AI agents treated as digital employees. Pay for capability &amp; availability rather than per ticket — capability-based billing.</a:t>
            </a:r>
            <a:endParaRPr lang="en-US" sz="1000">
              <a:latin typeface="Graphik-Light" panose="020B0403030202060203" pitchFamily="34" charset="0"/>
            </a:endParaRPr>
          </a:p>
        </p:txBody>
      </p:sp>
      <p:sp>
        <p:nvSpPr>
          <p:cNvPr id="83" name="Shape 30">
            <a:extLst>
              <a:ext uri="{FF2B5EF4-FFF2-40B4-BE49-F238E27FC236}">
                <a16:creationId xmlns:a16="http://schemas.microsoft.com/office/drawing/2014/main" id="{6975FC29-3E16-E157-AB51-9C08C117BC41}"/>
              </a:ext>
            </a:extLst>
          </p:cNvPr>
          <p:cNvSpPr/>
          <p:nvPr/>
        </p:nvSpPr>
        <p:spPr>
          <a:xfrm>
            <a:off x="6270768" y="3899744"/>
            <a:ext cx="2636823" cy="1308735"/>
          </a:xfrm>
          <a:prstGeom prst="rect">
            <a:avLst/>
          </a:prstGeom>
          <a:solidFill>
            <a:srgbClr val="FFFFFF"/>
          </a:solidFill>
          <a:ln w="5080">
            <a:solidFill>
              <a:srgbClr val="CBD5E1"/>
            </a:solidFill>
            <a:prstDash val="solid"/>
          </a:ln>
          <a:effectLst>
            <a:outerShdw blurRad="508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IN" sz="2400"/>
          </a:p>
        </p:txBody>
      </p:sp>
      <p:sp>
        <p:nvSpPr>
          <p:cNvPr id="84" name="Shape 31">
            <a:extLst>
              <a:ext uri="{FF2B5EF4-FFF2-40B4-BE49-F238E27FC236}">
                <a16:creationId xmlns:a16="http://schemas.microsoft.com/office/drawing/2014/main" id="{7C6F4F2F-C082-25B7-4843-2C1585D740EE}"/>
              </a:ext>
            </a:extLst>
          </p:cNvPr>
          <p:cNvSpPr/>
          <p:nvPr/>
        </p:nvSpPr>
        <p:spPr>
          <a:xfrm>
            <a:off x="6270768" y="3899744"/>
            <a:ext cx="2636823" cy="79248"/>
          </a:xfrm>
          <a:prstGeom prst="rect">
            <a:avLst/>
          </a:prstGeom>
          <a:solidFill>
            <a:srgbClr val="7030A0"/>
          </a:solidFill>
          <a:ln w="12700">
            <a:noFill/>
            <a:prstDash val="solid"/>
          </a:ln>
        </p:spPr>
        <p:txBody>
          <a:bodyPr/>
          <a:lstStyle/>
          <a:p>
            <a:endParaRPr lang="en-IN" sz="2400"/>
          </a:p>
        </p:txBody>
      </p:sp>
      <p:sp>
        <p:nvSpPr>
          <p:cNvPr id="85" name="Shape 32">
            <a:extLst>
              <a:ext uri="{FF2B5EF4-FFF2-40B4-BE49-F238E27FC236}">
                <a16:creationId xmlns:a16="http://schemas.microsoft.com/office/drawing/2014/main" id="{0EFDFE93-2F97-3C4B-2B84-1519E66D9DD5}"/>
              </a:ext>
            </a:extLst>
          </p:cNvPr>
          <p:cNvSpPr/>
          <p:nvPr/>
        </p:nvSpPr>
        <p:spPr>
          <a:xfrm>
            <a:off x="6417073" y="4020140"/>
            <a:ext cx="270907" cy="365760"/>
          </a:xfrm>
          <a:prstGeom prst="rect">
            <a:avLst/>
          </a:prstGeom>
          <a:solidFill>
            <a:srgbClr val="B85042">
              <a:alpha val="15000"/>
            </a:srgbClr>
          </a:solidFill>
          <a:ln w="5080">
            <a:solidFill>
              <a:srgbClr val="B85042"/>
            </a:solidFill>
            <a:prstDash val="solid"/>
          </a:ln>
        </p:spPr>
        <p:txBody>
          <a:bodyPr/>
          <a:lstStyle/>
          <a:p>
            <a:endParaRPr lang="en-IN" sz="2400"/>
          </a:p>
        </p:txBody>
      </p:sp>
      <p:sp>
        <p:nvSpPr>
          <p:cNvPr id="86" name="Text 33">
            <a:extLst>
              <a:ext uri="{FF2B5EF4-FFF2-40B4-BE49-F238E27FC236}">
                <a16:creationId xmlns:a16="http://schemas.microsoft.com/office/drawing/2014/main" id="{046806DD-FD19-B9DC-5D7B-64EF20D21129}"/>
              </a:ext>
            </a:extLst>
          </p:cNvPr>
          <p:cNvSpPr/>
          <p:nvPr/>
        </p:nvSpPr>
        <p:spPr>
          <a:xfrm>
            <a:off x="6417073" y="4020140"/>
            <a:ext cx="27090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67" b="1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67"/>
          </a:p>
        </p:txBody>
      </p:sp>
      <p:sp>
        <p:nvSpPr>
          <p:cNvPr id="87" name="Text 34">
            <a:extLst>
              <a:ext uri="{FF2B5EF4-FFF2-40B4-BE49-F238E27FC236}">
                <a16:creationId xmlns:a16="http://schemas.microsoft.com/office/drawing/2014/main" id="{DAFE429D-C588-F89F-ACDB-3698B7D7DF07}"/>
              </a:ext>
            </a:extLst>
          </p:cNvPr>
          <p:cNvSpPr/>
          <p:nvPr/>
        </p:nvSpPr>
        <p:spPr>
          <a:xfrm>
            <a:off x="6779102" y="4021664"/>
            <a:ext cx="207695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>
                <a:latin typeface="Graphik-SemiboldItalic" panose="020B0703030202060203" pitchFamily="34" charset="0"/>
                <a:ea typeface="Calibri" pitchFamily="34" charset="-122"/>
                <a:cs typeface="Calibri" pitchFamily="34" charset="-120"/>
              </a:rPr>
              <a:t>Usage / FinOps-Based</a:t>
            </a:r>
            <a:endParaRPr lang="en-US" sz="1200">
              <a:latin typeface="Graphik-SemiboldItalic" panose="020B0703030202060203" pitchFamily="34" charset="0"/>
            </a:endParaRPr>
          </a:p>
        </p:txBody>
      </p:sp>
      <p:sp>
        <p:nvSpPr>
          <p:cNvPr id="88" name="Text 35">
            <a:extLst>
              <a:ext uri="{FF2B5EF4-FFF2-40B4-BE49-F238E27FC236}">
                <a16:creationId xmlns:a16="http://schemas.microsoft.com/office/drawing/2014/main" id="{C648213F-0DC0-F855-3D1A-1C6F8FC48C84}"/>
              </a:ext>
            </a:extLst>
          </p:cNvPr>
          <p:cNvSpPr/>
          <p:nvPr/>
        </p:nvSpPr>
        <p:spPr>
          <a:xfrm>
            <a:off x="6417074" y="4460576"/>
            <a:ext cx="2420098" cy="755904"/>
          </a:xfrm>
          <a:prstGeom prst="rect">
            <a:avLst/>
          </a:prstGeom>
          <a:noFill/>
          <a:ln/>
        </p:spPr>
        <p:txBody>
          <a:bodyPr wrap="square" lIns="0" tIns="33867" rIns="33867" bIns="0" rtlCol="0" anchor="t"/>
          <a:lstStyle/>
          <a:p>
            <a:r>
              <a:rPr lang="en-US" sz="1000">
                <a:latin typeface="Graphik-Light" panose="020B0403030202060203" pitchFamily="34" charset="0"/>
                <a:ea typeface="Calibri" pitchFamily="34" charset="-122"/>
                <a:cs typeface="Calibri" pitchFamily="34" charset="-120"/>
              </a:rPr>
              <a:t>Pay per resolved incident, workflow executed, or compute consumed. Mirrors cloud economics; removes incentive for volume.</a:t>
            </a:r>
            <a:endParaRPr lang="en-US" sz="1000">
              <a:latin typeface="Graphik-Light" panose="020B0403030202060203" pitchFamily="34" charset="0"/>
            </a:endParaRPr>
          </a:p>
        </p:txBody>
      </p:sp>
      <p:sp>
        <p:nvSpPr>
          <p:cNvPr id="89" name="Shape 36">
            <a:extLst>
              <a:ext uri="{FF2B5EF4-FFF2-40B4-BE49-F238E27FC236}">
                <a16:creationId xmlns:a16="http://schemas.microsoft.com/office/drawing/2014/main" id="{433FD234-ADE2-1233-F1FD-BF5825C19B10}"/>
              </a:ext>
            </a:extLst>
          </p:cNvPr>
          <p:cNvSpPr/>
          <p:nvPr/>
        </p:nvSpPr>
        <p:spPr>
          <a:xfrm>
            <a:off x="8998713" y="3899744"/>
            <a:ext cx="2636823" cy="1308735"/>
          </a:xfrm>
          <a:prstGeom prst="rect">
            <a:avLst/>
          </a:prstGeom>
          <a:solidFill>
            <a:srgbClr val="FFFFFF"/>
          </a:solidFill>
          <a:ln w="5080">
            <a:solidFill>
              <a:srgbClr val="CBD5E1"/>
            </a:solidFill>
            <a:prstDash val="solid"/>
          </a:ln>
          <a:effectLst>
            <a:outerShdw blurRad="508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IN" sz="2400"/>
          </a:p>
        </p:txBody>
      </p:sp>
      <p:sp>
        <p:nvSpPr>
          <p:cNvPr id="90" name="Shape 37">
            <a:extLst>
              <a:ext uri="{FF2B5EF4-FFF2-40B4-BE49-F238E27FC236}">
                <a16:creationId xmlns:a16="http://schemas.microsoft.com/office/drawing/2014/main" id="{436A1F1F-23E4-1422-ED40-C598D4D3FE0B}"/>
              </a:ext>
            </a:extLst>
          </p:cNvPr>
          <p:cNvSpPr/>
          <p:nvPr/>
        </p:nvSpPr>
        <p:spPr>
          <a:xfrm>
            <a:off x="8998713" y="3899744"/>
            <a:ext cx="2636823" cy="79248"/>
          </a:xfrm>
          <a:prstGeom prst="rect">
            <a:avLst/>
          </a:prstGeom>
          <a:solidFill>
            <a:srgbClr val="7030A0"/>
          </a:solidFill>
          <a:ln w="12700">
            <a:noFill/>
            <a:prstDash val="solid"/>
          </a:ln>
        </p:spPr>
        <p:txBody>
          <a:bodyPr/>
          <a:lstStyle/>
          <a:p>
            <a:endParaRPr lang="en-IN" sz="2400"/>
          </a:p>
        </p:txBody>
      </p:sp>
      <p:sp>
        <p:nvSpPr>
          <p:cNvPr id="91" name="Shape 38">
            <a:extLst>
              <a:ext uri="{FF2B5EF4-FFF2-40B4-BE49-F238E27FC236}">
                <a16:creationId xmlns:a16="http://schemas.microsoft.com/office/drawing/2014/main" id="{38CBCE67-B470-6292-9D62-8180E26119DF}"/>
              </a:ext>
            </a:extLst>
          </p:cNvPr>
          <p:cNvSpPr/>
          <p:nvPr/>
        </p:nvSpPr>
        <p:spPr>
          <a:xfrm>
            <a:off x="9137481" y="4020140"/>
            <a:ext cx="270907" cy="365760"/>
          </a:xfrm>
          <a:prstGeom prst="rect">
            <a:avLst/>
          </a:prstGeom>
          <a:solidFill>
            <a:srgbClr val="1B2A4A">
              <a:alpha val="15000"/>
            </a:srgbClr>
          </a:solidFill>
          <a:ln w="508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IN" sz="2400"/>
          </a:p>
        </p:txBody>
      </p:sp>
      <p:sp>
        <p:nvSpPr>
          <p:cNvPr id="92" name="Text 39">
            <a:extLst>
              <a:ext uri="{FF2B5EF4-FFF2-40B4-BE49-F238E27FC236}">
                <a16:creationId xmlns:a16="http://schemas.microsoft.com/office/drawing/2014/main" id="{1E2F020A-0C46-B454-DFA1-F89825476A27}"/>
              </a:ext>
            </a:extLst>
          </p:cNvPr>
          <p:cNvSpPr/>
          <p:nvPr/>
        </p:nvSpPr>
        <p:spPr>
          <a:xfrm>
            <a:off x="9137481" y="4020140"/>
            <a:ext cx="27090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67" b="1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67"/>
          </a:p>
        </p:txBody>
      </p:sp>
      <p:sp>
        <p:nvSpPr>
          <p:cNvPr id="93" name="Text 40">
            <a:extLst>
              <a:ext uri="{FF2B5EF4-FFF2-40B4-BE49-F238E27FC236}">
                <a16:creationId xmlns:a16="http://schemas.microsoft.com/office/drawing/2014/main" id="{5C939370-E528-0B29-4BAC-E6AA0CCB2317}"/>
              </a:ext>
            </a:extLst>
          </p:cNvPr>
          <p:cNvSpPr/>
          <p:nvPr/>
        </p:nvSpPr>
        <p:spPr>
          <a:xfrm>
            <a:off x="9507047" y="4021664"/>
            <a:ext cx="207695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>
                <a:latin typeface="Graphik-SemiboldItalic" panose="020B0703030202060203" pitchFamily="34" charset="0"/>
                <a:ea typeface="Calibri" pitchFamily="34" charset="-122"/>
                <a:cs typeface="Calibri" pitchFamily="34" charset="-120"/>
              </a:rPr>
              <a:t>Baseline + ARC/RRC</a:t>
            </a:r>
            <a:endParaRPr lang="en-US" sz="1200">
              <a:latin typeface="Graphik-SemiboldItalic" panose="020B0703030202060203" pitchFamily="34" charset="0"/>
            </a:endParaRPr>
          </a:p>
        </p:txBody>
      </p:sp>
      <p:sp>
        <p:nvSpPr>
          <p:cNvPr id="94" name="Text 41">
            <a:extLst>
              <a:ext uri="{FF2B5EF4-FFF2-40B4-BE49-F238E27FC236}">
                <a16:creationId xmlns:a16="http://schemas.microsoft.com/office/drawing/2014/main" id="{1F17D84B-6F73-0C60-51C8-BD29A8455A2C}"/>
              </a:ext>
            </a:extLst>
          </p:cNvPr>
          <p:cNvSpPr/>
          <p:nvPr/>
        </p:nvSpPr>
        <p:spPr>
          <a:xfrm>
            <a:off x="9145019" y="4460576"/>
            <a:ext cx="2420098" cy="755904"/>
          </a:xfrm>
          <a:prstGeom prst="rect">
            <a:avLst/>
          </a:prstGeom>
          <a:noFill/>
          <a:ln/>
        </p:spPr>
        <p:txBody>
          <a:bodyPr wrap="square" lIns="0" tIns="33867" rIns="33867" bIns="0" rtlCol="0" anchor="t"/>
          <a:lstStyle/>
          <a:p>
            <a:r>
              <a:rPr lang="en-US" sz="1000">
                <a:latin typeface="Graphik-Light" panose="020B0403030202060203" pitchFamily="34" charset="0"/>
                <a:ea typeface="Calibri" pitchFamily="34" charset="-122"/>
                <a:cs typeface="Calibri" pitchFamily="34" charset="-120"/>
              </a:rPr>
              <a:t>Base subscription for platform access + variable tied to outcomes or savings. Predictability with upside alignment.</a:t>
            </a:r>
            <a:endParaRPr lang="en-US" sz="1000">
              <a:latin typeface="Graphik-Light" panose="020B0403030202060203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11090E4A-949F-2F4E-F6ED-BAE75D8FD4D6}"/>
              </a:ext>
            </a:extLst>
          </p:cNvPr>
          <p:cNvSpPr txBox="1"/>
          <p:nvPr/>
        </p:nvSpPr>
        <p:spPr>
          <a:xfrm>
            <a:off x="3409451" y="5253056"/>
            <a:ext cx="2636822" cy="18466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600" spc="600">
                <a:solidFill>
                  <a:schemeClr val="bg1"/>
                </a:solidFill>
                <a:latin typeface="Graphik-Light" panose="020B0403030202060203" pitchFamily="34" charset="0"/>
              </a:rPr>
              <a:t>IN IDEATION</a:t>
            </a:r>
          </a:p>
        </p:txBody>
      </p:sp>
      <p:sp>
        <p:nvSpPr>
          <p:cNvPr id="96" name="Text 17">
            <a:extLst>
              <a:ext uri="{FF2B5EF4-FFF2-40B4-BE49-F238E27FC236}">
                <a16:creationId xmlns:a16="http://schemas.microsoft.com/office/drawing/2014/main" id="{648189F4-0E04-5A2D-EA77-08AEB6195E14}"/>
              </a:ext>
            </a:extLst>
          </p:cNvPr>
          <p:cNvSpPr/>
          <p:nvPr/>
        </p:nvSpPr>
        <p:spPr>
          <a:xfrm>
            <a:off x="556464" y="3522955"/>
            <a:ext cx="755904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>
                <a:latin typeface="Graphik-SemiboldItalic" panose="020B0703030202060203" pitchFamily="34" charset="0"/>
                <a:ea typeface="Calibri" pitchFamily="34" charset="-122"/>
                <a:cs typeface="Calibri" pitchFamily="34" charset="-120"/>
              </a:rPr>
              <a:t>Modern Pricing Models for Agentic Managed Services</a:t>
            </a:r>
            <a:endParaRPr lang="en-US" sz="1050">
              <a:latin typeface="Graphik-SemiboldItalic" panose="020B0703030202060203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20D4AC-BA91-BFE7-8620-45EE603B3033}"/>
              </a:ext>
            </a:extLst>
          </p:cNvPr>
          <p:cNvGrpSpPr/>
          <p:nvPr/>
        </p:nvGrpSpPr>
        <p:grpSpPr>
          <a:xfrm>
            <a:off x="9270834" y="81090"/>
            <a:ext cx="2822842" cy="589556"/>
            <a:chOff x="1188720" y="3530160"/>
            <a:chExt cx="10332720" cy="1280160"/>
          </a:xfrm>
        </p:grpSpPr>
        <p:sp>
          <p:nvSpPr>
            <p:cNvPr id="5" name="Shape 33">
              <a:extLst>
                <a:ext uri="{FF2B5EF4-FFF2-40B4-BE49-F238E27FC236}">
                  <a16:creationId xmlns:a16="http://schemas.microsoft.com/office/drawing/2014/main" id="{E5D590E3-B6B1-44F4-CA8F-472B6B3C6502}"/>
                </a:ext>
              </a:extLst>
            </p:cNvPr>
            <p:cNvSpPr/>
            <p:nvPr/>
          </p:nvSpPr>
          <p:spPr>
            <a:xfrm>
              <a:off x="1188720" y="3530160"/>
              <a:ext cx="2459736" cy="12801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 34">
              <a:extLst>
                <a:ext uri="{FF2B5EF4-FFF2-40B4-BE49-F238E27FC236}">
                  <a16:creationId xmlns:a16="http://schemas.microsoft.com/office/drawing/2014/main" id="{1CDAAC7B-462E-3AD4-D729-A5EE98D7A4B6}"/>
                </a:ext>
              </a:extLst>
            </p:cNvPr>
            <p:cNvSpPr/>
            <p:nvPr/>
          </p:nvSpPr>
          <p:spPr>
            <a:xfrm>
              <a:off x="1353312" y="3621600"/>
              <a:ext cx="218541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" b="0" i="0" u="none" strike="noStrike" kern="0" cap="none" spc="300" normalizeH="0" baseline="0" noProof="0">
                  <a:ln>
                    <a:noFill/>
                  </a:ln>
                  <a:solidFill>
                    <a:srgbClr val="FFFFFF">
                      <a:lumMod val="95000"/>
                    </a:srgbClr>
                  </a:solidFill>
                  <a:effectLst/>
                  <a:uLnTx/>
                  <a:uFillTx/>
                  <a:latin typeface="Graphik-Light" panose="020B0403030202060203" pitchFamily="34" charset="0"/>
                </a:rPr>
                <a:t>DEFEND</a:t>
              </a:r>
            </a:p>
          </p:txBody>
        </p:sp>
        <p:sp>
          <p:nvSpPr>
            <p:cNvPr id="7" name="Text 35">
              <a:extLst>
                <a:ext uri="{FF2B5EF4-FFF2-40B4-BE49-F238E27FC236}">
                  <a16:creationId xmlns:a16="http://schemas.microsoft.com/office/drawing/2014/main" id="{23DE1698-775B-F761-D85E-6C42DD67CDEF}"/>
                </a:ext>
              </a:extLst>
            </p:cNvPr>
            <p:cNvSpPr/>
            <p:nvPr/>
          </p:nvSpPr>
          <p:spPr>
            <a:xfrm>
              <a:off x="1353312" y="3822768"/>
              <a:ext cx="2185416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Defend with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Autonomous Infra Ops</a:t>
              </a:r>
            </a:p>
          </p:txBody>
        </p:sp>
        <p:sp>
          <p:nvSpPr>
            <p:cNvPr id="8" name="Shape 38">
              <a:extLst>
                <a:ext uri="{FF2B5EF4-FFF2-40B4-BE49-F238E27FC236}">
                  <a16:creationId xmlns:a16="http://schemas.microsoft.com/office/drawing/2014/main" id="{396CF76A-4F5C-C132-2ADE-52693A8695D8}"/>
                </a:ext>
              </a:extLst>
            </p:cNvPr>
            <p:cNvSpPr/>
            <p:nvPr/>
          </p:nvSpPr>
          <p:spPr>
            <a:xfrm>
              <a:off x="3813048" y="3530160"/>
              <a:ext cx="2459736" cy="1280160"/>
            </a:xfrm>
            <a:prstGeom prst="rect">
              <a:avLst/>
            </a:prstGeom>
            <a:solidFill>
              <a:srgbClr val="A100FF"/>
            </a:solidFill>
            <a:ln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ext 39">
              <a:extLst>
                <a:ext uri="{FF2B5EF4-FFF2-40B4-BE49-F238E27FC236}">
                  <a16:creationId xmlns:a16="http://schemas.microsoft.com/office/drawing/2014/main" id="{2FA41389-DEA1-AAF3-BB10-9BBC4A51109F}"/>
                </a:ext>
              </a:extLst>
            </p:cNvPr>
            <p:cNvSpPr/>
            <p:nvPr/>
          </p:nvSpPr>
          <p:spPr>
            <a:xfrm>
              <a:off x="3977640" y="3621600"/>
              <a:ext cx="218541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" b="0" i="0" u="none" strike="noStrike" kern="0" cap="none" spc="300" normalizeH="0" baseline="0" noProof="0">
                  <a:ln>
                    <a:noFill/>
                  </a:ln>
                  <a:solidFill>
                    <a:srgbClr val="FFFFFF">
                      <a:lumMod val="95000"/>
                    </a:srgbClr>
                  </a:solidFill>
                  <a:effectLst/>
                  <a:uLnTx/>
                  <a:uFillTx/>
                  <a:latin typeface="Graphik-Light" panose="020B0403030202060203" pitchFamily="34" charset="0"/>
                </a:rPr>
                <a:t>DISRUPT</a:t>
              </a:r>
            </a:p>
          </p:txBody>
        </p:sp>
        <p:sp>
          <p:nvSpPr>
            <p:cNvPr id="10" name="Text 40">
              <a:extLst>
                <a:ext uri="{FF2B5EF4-FFF2-40B4-BE49-F238E27FC236}">
                  <a16:creationId xmlns:a16="http://schemas.microsoft.com/office/drawing/2014/main" id="{1446B5D0-F2C5-9B87-1756-373DF7BF9E41}"/>
                </a:ext>
              </a:extLst>
            </p:cNvPr>
            <p:cNvSpPr/>
            <p:nvPr/>
          </p:nvSpPr>
          <p:spPr>
            <a:xfrm>
              <a:off x="3977640" y="3822768"/>
              <a:ext cx="2185416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Disrupt with Infra Arch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Resilience &amp; Agility</a:t>
              </a:r>
            </a:p>
          </p:txBody>
        </p:sp>
        <p:sp>
          <p:nvSpPr>
            <p:cNvPr id="11" name="Shape 43">
              <a:extLst>
                <a:ext uri="{FF2B5EF4-FFF2-40B4-BE49-F238E27FC236}">
                  <a16:creationId xmlns:a16="http://schemas.microsoft.com/office/drawing/2014/main" id="{487A1265-DFC5-CA5E-0BA5-E129C90F67E0}"/>
                </a:ext>
              </a:extLst>
            </p:cNvPr>
            <p:cNvSpPr/>
            <p:nvPr/>
          </p:nvSpPr>
          <p:spPr>
            <a:xfrm>
              <a:off x="6437376" y="3530160"/>
              <a:ext cx="2459736" cy="12801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 44">
              <a:extLst>
                <a:ext uri="{FF2B5EF4-FFF2-40B4-BE49-F238E27FC236}">
                  <a16:creationId xmlns:a16="http://schemas.microsoft.com/office/drawing/2014/main" id="{0D9CA765-567B-76B4-9DEE-8ADB53F6DB8A}"/>
                </a:ext>
              </a:extLst>
            </p:cNvPr>
            <p:cNvSpPr/>
            <p:nvPr/>
          </p:nvSpPr>
          <p:spPr>
            <a:xfrm>
              <a:off x="6601968" y="3621600"/>
              <a:ext cx="218541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" b="0" i="0" u="none" strike="noStrike" kern="0" cap="none" spc="300" normalizeH="0" baseline="0" noProof="0">
                  <a:ln>
                    <a:noFill/>
                  </a:ln>
                  <a:solidFill>
                    <a:srgbClr val="FFFFFF">
                      <a:lumMod val="95000"/>
                    </a:srgbClr>
                  </a:solidFill>
                  <a:effectLst/>
                  <a:uLnTx/>
                  <a:uFillTx/>
                  <a:latin typeface="Graphik-Light" panose="020B0403030202060203" pitchFamily="34" charset="0"/>
                </a:rPr>
                <a:t>ENABLE AI</a:t>
              </a:r>
            </a:p>
          </p:txBody>
        </p:sp>
        <p:sp>
          <p:nvSpPr>
            <p:cNvPr id="13" name="Text 45">
              <a:extLst>
                <a:ext uri="{FF2B5EF4-FFF2-40B4-BE49-F238E27FC236}">
                  <a16:creationId xmlns:a16="http://schemas.microsoft.com/office/drawing/2014/main" id="{B4B18C7C-20F9-8536-9057-0BF68FD6B39B}"/>
                </a:ext>
              </a:extLst>
            </p:cNvPr>
            <p:cNvSpPr/>
            <p:nvPr/>
          </p:nvSpPr>
          <p:spPr>
            <a:xfrm>
              <a:off x="6601968" y="3822768"/>
              <a:ext cx="2185416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Enable AI Infra with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best value &amp; TTM</a:t>
              </a:r>
            </a:p>
          </p:txBody>
        </p:sp>
        <p:sp>
          <p:nvSpPr>
            <p:cNvPr id="14" name="Shape 48">
              <a:extLst>
                <a:ext uri="{FF2B5EF4-FFF2-40B4-BE49-F238E27FC236}">
                  <a16:creationId xmlns:a16="http://schemas.microsoft.com/office/drawing/2014/main" id="{9676A174-C6F6-A2F1-71DE-D010BC198D4A}"/>
                </a:ext>
              </a:extLst>
            </p:cNvPr>
            <p:cNvSpPr/>
            <p:nvPr/>
          </p:nvSpPr>
          <p:spPr>
            <a:xfrm>
              <a:off x="9061704" y="3530160"/>
              <a:ext cx="2459736" cy="12801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ext 49">
              <a:extLst>
                <a:ext uri="{FF2B5EF4-FFF2-40B4-BE49-F238E27FC236}">
                  <a16:creationId xmlns:a16="http://schemas.microsoft.com/office/drawing/2014/main" id="{45FED47E-9A82-689C-BA9A-34D869A23460}"/>
                </a:ext>
              </a:extLst>
            </p:cNvPr>
            <p:cNvSpPr/>
            <p:nvPr/>
          </p:nvSpPr>
          <p:spPr>
            <a:xfrm>
              <a:off x="9226296" y="3621600"/>
              <a:ext cx="218541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" b="0" i="0" u="none" strike="noStrike" kern="0" cap="none" spc="300" normalizeH="0" baseline="0" noProof="0">
                  <a:ln>
                    <a:noFill/>
                  </a:ln>
                  <a:solidFill>
                    <a:srgbClr val="FFFFFF">
                      <a:lumMod val="95000"/>
                    </a:srgbClr>
                  </a:solidFill>
                  <a:effectLst/>
                  <a:uLnTx/>
                  <a:uFillTx/>
                  <a:latin typeface="Graphik-Light" panose="020B0403030202060203" pitchFamily="34" charset="0"/>
                </a:rPr>
                <a:t>INTEGRATE</a:t>
              </a:r>
            </a:p>
          </p:txBody>
        </p:sp>
        <p:sp>
          <p:nvSpPr>
            <p:cNvPr id="16" name="Text 50">
              <a:extLst>
                <a:ext uri="{FF2B5EF4-FFF2-40B4-BE49-F238E27FC236}">
                  <a16:creationId xmlns:a16="http://schemas.microsoft.com/office/drawing/2014/main" id="{7E6CFEAC-343E-8B41-4675-4A0ED79C0FBF}"/>
                </a:ext>
              </a:extLst>
            </p:cNvPr>
            <p:cNvSpPr/>
            <p:nvPr/>
          </p:nvSpPr>
          <p:spPr>
            <a:xfrm>
              <a:off x="9226296" y="3822768"/>
              <a:ext cx="2185416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Enable Secure Global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Integration with Assurance</a:t>
              </a:r>
            </a:p>
          </p:txBody>
        </p:sp>
      </p:grpSp>
      <p:sp>
        <p:nvSpPr>
          <p:cNvPr id="18" name="Title 3">
            <a:extLst>
              <a:ext uri="{FF2B5EF4-FFF2-40B4-BE49-F238E27FC236}">
                <a16:creationId xmlns:a16="http://schemas.microsoft.com/office/drawing/2014/main" id="{49FBC5AC-9966-55C9-24CA-AF7AFDF7888D}"/>
              </a:ext>
            </a:extLst>
          </p:cNvPr>
          <p:cNvSpPr txBox="1">
            <a:spLocks/>
          </p:cNvSpPr>
          <p:nvPr/>
        </p:nvSpPr>
        <p:spPr>
          <a:xfrm>
            <a:off x="556467" y="572600"/>
            <a:ext cx="11084672" cy="34471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37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Graphik-SemiboldItalic" panose="020B0503030202060203" pitchFamily="34" charset="77"/>
                <a:ea typeface="+mj-ea"/>
                <a:cs typeface="+mj-cs"/>
              </a:defRPr>
            </a:lvl1pPr>
          </a:lstStyle>
          <a:p>
            <a:r>
              <a:rPr lang="en-US" sz="2800">
                <a:latin typeface="Graphik-SemiboldItalic" panose="020B0703030202060203" pitchFamily="34" charset="0"/>
              </a:rPr>
              <a:t>Pricing will be outcome-based; not FTE anymore</a:t>
            </a:r>
          </a:p>
        </p:txBody>
      </p:sp>
    </p:spTree>
    <p:extLst>
      <p:ext uri="{BB962C8B-B14F-4D97-AF65-F5344CB8AC3E}">
        <p14:creationId xmlns:p14="http://schemas.microsoft.com/office/powerpoint/2010/main" val="21478543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E9DFE-8DDD-3702-8B0E-819A64A24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31AD0D40-2435-E7D2-859A-49E94CDA58DA}"/>
              </a:ext>
            </a:extLst>
          </p:cNvPr>
          <p:cNvSpPr/>
          <p:nvPr/>
        </p:nvSpPr>
        <p:spPr>
          <a:xfrm>
            <a:off x="556466" y="3926252"/>
            <a:ext cx="3853608" cy="1158131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8720" tIns="182880" bIns="91440" rtlCol="0" anchor="t"/>
          <a:lstStyle/>
          <a:p>
            <a:r>
              <a:rPr lang="en-US" sz="1200" dirty="0">
                <a:latin typeface="Graphik-SemiboldItalic" panose="020B0703030202060203" pitchFamily="34" charset="0"/>
              </a:rPr>
              <a:t>Dilip </a:t>
            </a:r>
            <a:r>
              <a:rPr lang="en-US" sz="1200" dirty="0" err="1">
                <a:latin typeface="Graphik-SemiboldItalic" panose="020B0703030202060203" pitchFamily="34" charset="0"/>
              </a:rPr>
              <a:t>Venkatachari</a:t>
            </a:r>
            <a:endParaRPr lang="en-US" sz="1200" dirty="0">
              <a:latin typeface="Graphik-SemiboldItalic" panose="020B0703030202060203" pitchFamily="34" charset="0"/>
            </a:endParaRPr>
          </a:p>
          <a:p>
            <a:r>
              <a:rPr lang="en-US" sz="1200" dirty="0">
                <a:latin typeface="Graphik-SemiboldItalic" panose="020B0703030202060203" pitchFamily="34" charset="0"/>
              </a:rPr>
              <a:t>USBank, CIO</a:t>
            </a:r>
          </a:p>
          <a:p>
            <a:pPr algn="l" rtl="0">
              <a:buNone/>
            </a:pPr>
            <a:r>
              <a:rPr lang="en-US" sz="1200" i="1" dirty="0">
                <a:effectLst/>
                <a:latin typeface="var(--font-family-deloitte-sans-serif)"/>
              </a:rPr>
              <a:t>“Scaling AI effectively in the enterprise is primarily a matter of change management”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C2421CB-EFF1-D4BC-DDC4-A0DAE7572120}"/>
              </a:ext>
            </a:extLst>
          </p:cNvPr>
          <p:cNvSpPr/>
          <p:nvPr/>
        </p:nvSpPr>
        <p:spPr>
          <a:xfrm>
            <a:off x="694349" y="4051300"/>
            <a:ext cx="920107" cy="92010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F3C389-B8CD-1550-37D4-B84AFAA4F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3657598" cy="590931"/>
          </a:xfrm>
        </p:spPr>
        <p:txBody>
          <a:bodyPr/>
          <a:lstStyle/>
          <a:p>
            <a:r>
              <a:rPr lang="en-US" sz="2400">
                <a:latin typeface="Graphik-SemiboldItalic" panose="020B0703030202060203" pitchFamily="34" charset="0"/>
              </a:rPr>
              <a:t>Platform-led cloud transformation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114E17E-D3FE-4568-C50D-DF2448D72530}"/>
              </a:ext>
            </a:extLst>
          </p:cNvPr>
          <p:cNvSpPr/>
          <p:nvPr/>
        </p:nvSpPr>
        <p:spPr>
          <a:xfrm>
            <a:off x="8426573" y="2407075"/>
            <a:ext cx="3208960" cy="1748281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FFFF"/>
                </a:solidFill>
                <a:latin typeface="Graphik-SemiboldItalic" panose="020B0703030202060203" pitchFamily="34" charset="0"/>
              </a:rPr>
              <a:t>50%+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srgbClr val="FFFFFF"/>
                </a:solidFill>
                <a:latin typeface="Graphik-Light" panose="020B0403030202060203" pitchFamily="34" charset="0"/>
              </a:rPr>
              <a:t>Toil reduction across environment provisioning &amp; deployments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7301AA-1E0C-D682-2E40-A8B2051EEFC0}"/>
              </a:ext>
            </a:extLst>
          </p:cNvPr>
          <p:cNvSpPr/>
          <p:nvPr/>
        </p:nvSpPr>
        <p:spPr>
          <a:xfrm>
            <a:off x="5137080" y="4241547"/>
            <a:ext cx="3208960" cy="1748281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FFFF"/>
                </a:solidFill>
                <a:latin typeface="Graphik-SemiboldItalic" panose="020B0703030202060203" pitchFamily="34" charset="0"/>
              </a:rPr>
              <a:t>20%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srgbClr val="FFFFFF"/>
                </a:solidFill>
                <a:latin typeface="Graphik-Light" panose="020B0403030202060203" pitchFamily="34" charset="0"/>
              </a:rPr>
              <a:t>Reduction in total effort through one-click app onboarding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4AC202A-1831-EB00-1DE5-32973C161B6C}"/>
              </a:ext>
            </a:extLst>
          </p:cNvPr>
          <p:cNvSpPr/>
          <p:nvPr/>
        </p:nvSpPr>
        <p:spPr>
          <a:xfrm>
            <a:off x="5137080" y="572600"/>
            <a:ext cx="3208960" cy="1748281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FFFF"/>
                </a:solidFill>
                <a:latin typeface="Graphik-SemiboldItalic" panose="020B0703030202060203" pitchFamily="34" charset="0"/>
              </a:rPr>
              <a:t>Standardized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srgbClr val="FFFFFF"/>
                </a:solidFill>
                <a:latin typeface="Graphik-Light" panose="020B0403030202060203" pitchFamily="34" charset="0"/>
              </a:rPr>
              <a:t>Cloud migration &amp; release orchestration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C1E352-E0A3-6CA7-86E5-3D3A36272FE5}"/>
              </a:ext>
            </a:extLst>
          </p:cNvPr>
          <p:cNvSpPr/>
          <p:nvPr/>
        </p:nvSpPr>
        <p:spPr>
          <a:xfrm>
            <a:off x="5137080" y="2415206"/>
            <a:ext cx="3208960" cy="1748281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FFFF"/>
                </a:solidFill>
                <a:latin typeface="Graphik-SemiboldItalic" panose="020B0703030202060203" pitchFamily="34" charset="0"/>
              </a:rPr>
              <a:t>30+</a:t>
            </a:r>
          </a:p>
          <a:p>
            <a:pPr>
              <a:defRPr/>
            </a:pPr>
            <a:r>
              <a:rPr lang="en-US" sz="1200">
                <a:solidFill>
                  <a:srgbClr val="FFFFFF"/>
                </a:solidFill>
                <a:latin typeface="Graphik-Light" panose="020B0403030202060203" pitchFamily="34" charset="0"/>
              </a:rPr>
              <a:t>Reusable scaffolding templates enabling self-service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FE570D4-FF5E-698A-8017-48C67C721FBC}"/>
              </a:ext>
            </a:extLst>
          </p:cNvPr>
          <p:cNvSpPr/>
          <p:nvPr/>
        </p:nvSpPr>
        <p:spPr>
          <a:xfrm>
            <a:off x="8426573" y="4241549"/>
            <a:ext cx="3208960" cy="1748281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FFFF"/>
                </a:solidFill>
                <a:latin typeface="Graphik-SemiboldItalic" panose="020B0703030202060203" pitchFamily="34" charset="0"/>
              </a:rPr>
              <a:t>100%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srgbClr val="FFFFFF"/>
                </a:solidFill>
                <a:latin typeface="Graphik-Light" panose="020B0403030202060203" pitchFamily="34" charset="0"/>
              </a:rPr>
              <a:t>Automated PII/PCI/GDPR compliance via policy-as-code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AB1DAD-5448-D4BF-39C9-A6DE5B2C3D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7" t="28165" r="11097" b="8251"/>
          <a:stretch>
            <a:fillRect/>
          </a:stretch>
        </p:blipFill>
        <p:spPr>
          <a:xfrm>
            <a:off x="8426572" y="572599"/>
            <a:ext cx="3208961" cy="174828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9DA1E89-6A22-57BB-7AC0-7AB88442F286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7740" r="89888">
                        <a14:foregroundMark x1="7740" y1="28000" x2="7740" y2="28000"/>
                        <a14:foregroundMark x1="38327" y1="40000" x2="38327" y2="40000"/>
                        <a14:foregroundMark x1="55181" y1="35667" x2="55181" y2="35667"/>
                        <a14:foregroundMark x1="68664" y1="36000" x2="68664" y2="36000"/>
                        <a14:foregroundMark x1="80774" y1="33333" x2="80774" y2="33333"/>
                        <a14:backgroundMark x1="17353" y1="41333" x2="17104" y2="50000"/>
                        <a14:backgroundMark x1="18102" y1="47667" x2="18102" y2="56667"/>
                        <a14:backgroundMark x1="13858" y1="57333" x2="10612" y2="57333"/>
                        <a14:backgroundMark x1="25468" y1="43333" x2="25468" y2="43333"/>
                      </a14:backgroundRemoval>
                    </a14:imgEffect>
                    <a14:imgEffect>
                      <a14:artisticPhotocopy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207" t="13180" r="5318" b="17436"/>
          <a:stretch>
            <a:fillRect/>
          </a:stretch>
        </p:blipFill>
        <p:spPr>
          <a:xfrm>
            <a:off x="3669112" y="4826433"/>
            <a:ext cx="642107" cy="18043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483A21D-0D9C-5146-8689-6A9593312EF0}"/>
              </a:ext>
            </a:extLst>
          </p:cNvPr>
          <p:cNvSpPr/>
          <p:nvPr/>
        </p:nvSpPr>
        <p:spPr>
          <a:xfrm>
            <a:off x="556466" y="288250"/>
            <a:ext cx="3383280" cy="1787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60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-Light" panose="020B0403030202060203" pitchFamily="34" charset="0"/>
              </a:rPr>
              <a:t>HOW WE’RE HELPING CLIENTS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7F6921-8178-854A-ADFD-EC318E36D23B}"/>
              </a:ext>
            </a:extLst>
          </p:cNvPr>
          <p:cNvSpPr/>
          <p:nvPr/>
        </p:nvSpPr>
        <p:spPr>
          <a:xfrm>
            <a:off x="556466" y="1339318"/>
            <a:ext cx="3383280" cy="1787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60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-Light" panose="020B0403030202060203" pitchFamily="34" charset="0"/>
              </a:rPr>
              <a:t>CORESTACK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1A1E45B-0F00-4209-AA8A-C70B33017D2E}"/>
              </a:ext>
            </a:extLst>
          </p:cNvPr>
          <p:cNvSpPr/>
          <p:nvPr/>
        </p:nvSpPr>
        <p:spPr>
          <a:xfrm>
            <a:off x="556466" y="5173761"/>
            <a:ext cx="1258047" cy="1787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>
              <a:defRPr/>
            </a:pPr>
            <a:r>
              <a:rPr lang="en-US" sz="900">
                <a:solidFill>
                  <a:schemeClr val="tx1"/>
                </a:solidFill>
                <a:latin typeface="Graphik-Medium" panose="020B0603030202060203" pitchFamily="34" charset="0"/>
              </a:rPr>
              <a:t>Driving CIO priorities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E09AF0B-35D8-9DED-25D5-AC70FA9E17C0}"/>
              </a:ext>
            </a:extLst>
          </p:cNvPr>
          <p:cNvCxnSpPr>
            <a:cxnSpLocks/>
          </p:cNvCxnSpPr>
          <p:nvPr/>
        </p:nvCxnSpPr>
        <p:spPr>
          <a:xfrm>
            <a:off x="1814513" y="5263134"/>
            <a:ext cx="2595562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8215E1B6-C63A-DB9B-D268-FEAADE80650C}"/>
              </a:ext>
            </a:extLst>
          </p:cNvPr>
          <p:cNvSpPr/>
          <p:nvPr/>
        </p:nvSpPr>
        <p:spPr>
          <a:xfrm>
            <a:off x="556466" y="5458111"/>
            <a:ext cx="1223408" cy="531720"/>
          </a:xfrm>
          <a:prstGeom prst="rect">
            <a:avLst/>
          </a:prstGeom>
          <a:solidFill>
            <a:schemeClr val="accent2">
              <a:lumMod val="9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900">
                <a:solidFill>
                  <a:srgbClr val="000000"/>
                </a:solidFill>
                <a:latin typeface="Graphik-Medium" panose="020B0603030202060203" pitchFamily="34" charset="0"/>
              </a:rPr>
              <a:t>Optimizing costs &amp; value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4B51DDF-8488-F414-B6B8-F3D9000EBB57}"/>
              </a:ext>
            </a:extLst>
          </p:cNvPr>
          <p:cNvSpPr/>
          <p:nvPr/>
        </p:nvSpPr>
        <p:spPr>
          <a:xfrm>
            <a:off x="1871566" y="5458111"/>
            <a:ext cx="1223408" cy="531720"/>
          </a:xfrm>
          <a:prstGeom prst="rect">
            <a:avLst/>
          </a:prstGeom>
          <a:solidFill>
            <a:schemeClr val="accent2">
              <a:lumMod val="9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900">
                <a:solidFill>
                  <a:srgbClr val="000000"/>
                </a:solidFill>
                <a:latin typeface="Graphik-Medium" panose="020B0603030202060203" pitchFamily="34" charset="0"/>
              </a:rPr>
              <a:t>User </a:t>
            </a:r>
            <a:br>
              <a:rPr lang="en-US" sz="900">
                <a:solidFill>
                  <a:srgbClr val="000000"/>
                </a:solidFill>
                <a:latin typeface="Graphik-Medium" panose="020B0603030202060203" pitchFamily="34" charset="0"/>
              </a:rPr>
            </a:br>
            <a:r>
              <a:rPr lang="en-US" sz="900">
                <a:solidFill>
                  <a:srgbClr val="000000"/>
                </a:solidFill>
                <a:latin typeface="Graphik-Medium" panose="020B0603030202060203" pitchFamily="34" charset="0"/>
              </a:rPr>
              <a:t>Experiences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BB4DEEB-0D78-5418-F674-2C6F9E828B7E}"/>
              </a:ext>
            </a:extLst>
          </p:cNvPr>
          <p:cNvSpPr/>
          <p:nvPr/>
        </p:nvSpPr>
        <p:spPr>
          <a:xfrm>
            <a:off x="3186667" y="5458111"/>
            <a:ext cx="1223408" cy="531720"/>
          </a:xfrm>
          <a:prstGeom prst="rect">
            <a:avLst/>
          </a:prstGeom>
          <a:solidFill>
            <a:schemeClr val="accent2">
              <a:lumMod val="9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900">
                <a:solidFill>
                  <a:srgbClr val="000000"/>
                </a:solidFill>
                <a:latin typeface="Graphik-Medium" panose="020B0603030202060203" pitchFamily="34" charset="0"/>
              </a:rPr>
              <a:t>Managing </a:t>
            </a:r>
            <a:br>
              <a:rPr lang="en-US" sz="900">
                <a:solidFill>
                  <a:srgbClr val="000000"/>
                </a:solidFill>
                <a:latin typeface="Graphik-Medium" panose="020B0603030202060203" pitchFamily="34" charset="0"/>
              </a:rPr>
            </a:br>
            <a:r>
              <a:rPr lang="en-US" sz="900">
                <a:solidFill>
                  <a:srgbClr val="000000"/>
                </a:solidFill>
                <a:latin typeface="Graphik-Medium" panose="020B0603030202060203" pitchFamily="34" charset="0"/>
              </a:rPr>
              <a:t>Security Risk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CD8FB700-43B9-29DC-A682-33AAD0C5EA3E}"/>
              </a:ext>
            </a:extLst>
          </p:cNvPr>
          <p:cNvSpPr txBox="1">
            <a:spLocks/>
          </p:cNvSpPr>
          <p:nvPr/>
        </p:nvSpPr>
        <p:spPr>
          <a:xfrm>
            <a:off x="556467" y="1602390"/>
            <a:ext cx="3853608" cy="210826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37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Graphik-SemiboldItalic" panose="020B0503030202060203" pitchFamily="34" charset="77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Light" panose="020B0403030202060203" pitchFamily="34" charset="0"/>
              </a:rPr>
              <a:t>A North American commercial bank sought our support to migrate 1,500+ applications to cloud, enable platform-driven self-service, achieve fully automated release, reduce operational cost, and ensure PII/PCI/GDPR compliance.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Light" panose="020B0403030202060203" pitchFamily="34" charset="0"/>
              </a:rPr>
              <a:t>We engineered an end-to-end platform capability – automated cloud landing zones, built reusable </a:t>
            </a:r>
            <a:r>
              <a:rPr kumimoji="0" lang="en-US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Light" panose="020B0403030202060203" pitchFamily="34" charset="0"/>
              </a:rPr>
              <a:t>IaC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Light" panose="020B0403030202060203" pitchFamily="34" charset="0"/>
              </a:rPr>
              <a:t> modules, policy-as-code, scaffolding templates and a robust micro-deployment pipeline. Aligned 15+ Agile PODs with app owners for seamless platform onboarding and embedded GenAI Copilots to accelerate developer productivity.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2D6D6A3-84FF-CA04-0315-6C787B3F7B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349" y="4051300"/>
            <a:ext cx="920107" cy="92010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471904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2965DAFC-0D7D-8596-1E1C-FD0AC3B4F0F7}"/>
              </a:ext>
            </a:extLst>
          </p:cNvPr>
          <p:cNvCxnSpPr>
            <a:cxnSpLocks/>
          </p:cNvCxnSpPr>
          <p:nvPr/>
        </p:nvCxnSpPr>
        <p:spPr>
          <a:xfrm>
            <a:off x="104775" y="1648369"/>
            <a:ext cx="11982450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Google Shape;415;p41">
            <a:extLst>
              <a:ext uri="{FF2B5EF4-FFF2-40B4-BE49-F238E27FC236}">
                <a16:creationId xmlns:a16="http://schemas.microsoft.com/office/drawing/2014/main" id="{0881DF58-1FFC-A546-BEE8-302D73BA24BA}"/>
              </a:ext>
            </a:extLst>
          </p:cNvPr>
          <p:cNvSpPr/>
          <p:nvPr/>
        </p:nvSpPr>
        <p:spPr>
          <a:xfrm>
            <a:off x="1752776" y="6095051"/>
            <a:ext cx="8357203" cy="337815"/>
          </a:xfrm>
          <a:prstGeom prst="rect">
            <a:avLst/>
          </a:prstGeom>
          <a:solidFill>
            <a:srgbClr val="FFFFFF"/>
          </a:solidFill>
          <a:ln>
            <a:solidFill>
              <a:srgbClr val="FFFFFF">
                <a:lumMod val="95000"/>
              </a:srgbClr>
            </a:solidFill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00">
              <a:buClr>
                <a:srgbClr val="000000"/>
              </a:buClr>
              <a:buSzPts val="1200"/>
              <a:buFont typeface="Arial"/>
              <a:buNone/>
              <a:defRPr/>
            </a:pPr>
            <a:endParaRPr lang="en-US" sz="1200" kern="0">
              <a:solidFill>
                <a:srgbClr val="FFFFFF"/>
              </a:solidFill>
              <a:latin typeface="Graphik-Light" panose="020B0403030202060203" pitchFamily="34" charset="77"/>
              <a:ea typeface="Calibri"/>
              <a:cs typeface="Calibri"/>
              <a:sym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F1B770-D5F7-44AD-F2C6-D0213319F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44710"/>
          </a:xfrm>
        </p:spPr>
        <p:txBody>
          <a:bodyPr/>
          <a:lstStyle/>
          <a:p>
            <a:r>
              <a:rPr lang="en-US" sz="2800">
                <a:latin typeface="Graphik-SemiboldItalic" panose="020B0703030202060203" pitchFamily="34" charset="0"/>
              </a:rPr>
              <a:t>AI Infra for All </a:t>
            </a:r>
            <a:endParaRPr lang="en-US" sz="2800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8B2044E0-8160-78AC-135D-20C0D08FE382}"/>
              </a:ext>
            </a:extLst>
          </p:cNvPr>
          <p:cNvSpPr txBox="1">
            <a:spLocks/>
          </p:cNvSpPr>
          <p:nvPr/>
        </p:nvSpPr>
        <p:spPr>
          <a:xfrm>
            <a:off x="556467" y="957228"/>
            <a:ext cx="11176988" cy="25355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594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189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783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378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2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>
                <a:latin typeface="Graphik-Light" panose="020B0403030202060203" pitchFamily="34" charset="0"/>
              </a:rPr>
              <a:t>A full-stack foundation for Private AI and Sovereign AI with selected partners</a:t>
            </a:r>
            <a:endParaRPr lang="en-US" sz="1400" b="1">
              <a:latin typeface="Graphik-LightItalic" panose="020B0403030202060203" pitchFamily="34" charset="0"/>
            </a:endParaRPr>
          </a:p>
        </p:txBody>
      </p:sp>
      <p:sp>
        <p:nvSpPr>
          <p:cNvPr id="5" name="Google Shape;339;p41">
            <a:extLst>
              <a:ext uri="{FF2B5EF4-FFF2-40B4-BE49-F238E27FC236}">
                <a16:creationId xmlns:a16="http://schemas.microsoft.com/office/drawing/2014/main" id="{E9814773-465E-6A94-F64D-87EBA4A93B1B}"/>
              </a:ext>
            </a:extLst>
          </p:cNvPr>
          <p:cNvSpPr/>
          <p:nvPr/>
        </p:nvSpPr>
        <p:spPr>
          <a:xfrm>
            <a:off x="1666142" y="4312513"/>
            <a:ext cx="8520494" cy="855203"/>
          </a:xfrm>
          <a:prstGeom prst="rect">
            <a:avLst/>
          </a:prstGeom>
          <a:noFill/>
          <a:ln w="9525" cap="flat" cmpd="sng">
            <a:solidFill>
              <a:schemeClr val="bg1">
                <a:lumMod val="8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1425" tIns="51425" rIns="51425" bIns="51425" anchor="ctr" anchorCtr="0">
            <a:noAutofit/>
          </a:bodyPr>
          <a:lstStyle/>
          <a:p>
            <a:pPr algn="ctr" defTabSz="914400">
              <a:lnSpc>
                <a:spcPct val="80000"/>
              </a:lnSpc>
              <a:buClr>
                <a:srgbClr val="000000"/>
              </a:buClr>
              <a:buSzPts val="600"/>
              <a:buFont typeface="Arial"/>
              <a:buNone/>
              <a:defRPr/>
            </a:pPr>
            <a:endParaRPr lang="en-US" sz="1000" kern="0">
              <a:solidFill>
                <a:srgbClr val="FFFFFF"/>
              </a:solidFill>
              <a:latin typeface="Graphik-Light" panose="020B0403030202060203" pitchFamily="34" charset="77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340;p41">
            <a:extLst>
              <a:ext uri="{FF2B5EF4-FFF2-40B4-BE49-F238E27FC236}">
                <a16:creationId xmlns:a16="http://schemas.microsoft.com/office/drawing/2014/main" id="{0400D656-8E76-3C8E-042F-5EDEA6FCB100}"/>
              </a:ext>
            </a:extLst>
          </p:cNvPr>
          <p:cNvSpPr/>
          <p:nvPr/>
        </p:nvSpPr>
        <p:spPr>
          <a:xfrm>
            <a:off x="1666142" y="3113428"/>
            <a:ext cx="8520494" cy="1169635"/>
          </a:xfrm>
          <a:prstGeom prst="rect">
            <a:avLst/>
          </a:prstGeom>
          <a:noFill/>
          <a:ln w="9525" cap="flat" cmpd="sng">
            <a:solidFill>
              <a:schemeClr val="bg1">
                <a:lumMod val="8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1425" tIns="51425" rIns="51425" bIns="51425" anchor="ctr" anchorCtr="0">
            <a:noAutofit/>
          </a:bodyPr>
          <a:lstStyle/>
          <a:p>
            <a:pPr algn="ctr" defTabSz="914400">
              <a:lnSpc>
                <a:spcPct val="80000"/>
              </a:lnSpc>
              <a:buClr>
                <a:srgbClr val="000000"/>
              </a:buClr>
              <a:buSzPts val="600"/>
              <a:buFont typeface="Arial"/>
              <a:buNone/>
              <a:defRPr/>
            </a:pPr>
            <a:endParaRPr lang="en-US" sz="1000" kern="0">
              <a:solidFill>
                <a:srgbClr val="FFFFFF"/>
              </a:solidFill>
              <a:latin typeface="Graphik-Light" panose="020B0403030202060203" pitchFamily="34" charset="77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341;p41">
            <a:extLst>
              <a:ext uri="{FF2B5EF4-FFF2-40B4-BE49-F238E27FC236}">
                <a16:creationId xmlns:a16="http://schemas.microsoft.com/office/drawing/2014/main" id="{716B8A2B-64C8-AA8E-AFC6-6852976E8EE1}"/>
              </a:ext>
            </a:extLst>
          </p:cNvPr>
          <p:cNvSpPr/>
          <p:nvPr/>
        </p:nvSpPr>
        <p:spPr>
          <a:xfrm>
            <a:off x="1666142" y="5205658"/>
            <a:ext cx="8520494" cy="431558"/>
          </a:xfrm>
          <a:prstGeom prst="rect">
            <a:avLst/>
          </a:prstGeom>
          <a:noFill/>
          <a:ln w="9525" cap="flat" cmpd="sng">
            <a:solidFill>
              <a:schemeClr val="bg1">
                <a:lumMod val="8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1425" tIns="51425" rIns="51425" bIns="51425" anchor="ctr" anchorCtr="0">
            <a:noAutofit/>
          </a:bodyPr>
          <a:lstStyle/>
          <a:p>
            <a:pPr algn="ctr" defTabSz="914400">
              <a:lnSpc>
                <a:spcPct val="80000"/>
              </a:lnSpc>
              <a:buClr>
                <a:srgbClr val="000000"/>
              </a:buClr>
              <a:buSzPts val="600"/>
              <a:buFont typeface="Arial"/>
              <a:buNone/>
              <a:defRPr/>
            </a:pPr>
            <a:endParaRPr lang="en-US" sz="800" kern="0">
              <a:solidFill>
                <a:srgbClr val="FFFFFF"/>
              </a:solidFill>
              <a:latin typeface="Graphik-Light" panose="020B0403030202060203" pitchFamily="34" charset="77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343;p41">
            <a:extLst>
              <a:ext uri="{FF2B5EF4-FFF2-40B4-BE49-F238E27FC236}">
                <a16:creationId xmlns:a16="http://schemas.microsoft.com/office/drawing/2014/main" id="{12A38D47-2054-8D3F-0504-CE921C8DD36E}"/>
              </a:ext>
            </a:extLst>
          </p:cNvPr>
          <p:cNvSpPr/>
          <p:nvPr/>
        </p:nvSpPr>
        <p:spPr>
          <a:xfrm>
            <a:off x="1726741" y="5271360"/>
            <a:ext cx="1446589" cy="315702"/>
          </a:xfrm>
          <a:prstGeom prst="rect">
            <a:avLst/>
          </a:prstGeom>
          <a:solidFill>
            <a:srgbClr val="7400C0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FFFFFF"/>
                </a:solidFill>
                <a:latin typeface="Graphik"/>
              </a:rPr>
              <a:t>Ethernet network</a:t>
            </a:r>
          </a:p>
        </p:txBody>
      </p:sp>
      <p:sp>
        <p:nvSpPr>
          <p:cNvPr id="9" name="Google Shape;344;p41">
            <a:extLst>
              <a:ext uri="{FF2B5EF4-FFF2-40B4-BE49-F238E27FC236}">
                <a16:creationId xmlns:a16="http://schemas.microsoft.com/office/drawing/2014/main" id="{11784D81-3DBC-2D5B-E152-55786A42E6C4}"/>
              </a:ext>
            </a:extLst>
          </p:cNvPr>
          <p:cNvSpPr/>
          <p:nvPr/>
        </p:nvSpPr>
        <p:spPr>
          <a:xfrm>
            <a:off x="3392954" y="5271360"/>
            <a:ext cx="1509993" cy="315702"/>
          </a:xfrm>
          <a:prstGeom prst="rect">
            <a:avLst/>
          </a:prstGeom>
          <a:solidFill>
            <a:srgbClr val="7400C0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FFFFFF"/>
                </a:solidFill>
                <a:latin typeface="Graphik"/>
              </a:rPr>
              <a:t>InfiniBand network</a:t>
            </a:r>
          </a:p>
        </p:txBody>
      </p:sp>
      <p:sp>
        <p:nvSpPr>
          <p:cNvPr id="10" name="Google Shape;345;p41">
            <a:extLst>
              <a:ext uri="{FF2B5EF4-FFF2-40B4-BE49-F238E27FC236}">
                <a16:creationId xmlns:a16="http://schemas.microsoft.com/office/drawing/2014/main" id="{86DABEF2-96CB-90CD-0A92-CB73D19F786D}"/>
              </a:ext>
            </a:extLst>
          </p:cNvPr>
          <p:cNvSpPr/>
          <p:nvPr/>
        </p:nvSpPr>
        <p:spPr>
          <a:xfrm>
            <a:off x="5122571" y="5271360"/>
            <a:ext cx="1526640" cy="315702"/>
          </a:xfrm>
          <a:prstGeom prst="rect">
            <a:avLst/>
          </a:prstGeom>
          <a:solidFill>
            <a:srgbClr val="7400C0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FFFFFF"/>
                </a:solidFill>
                <a:latin typeface="Graphik"/>
              </a:rPr>
              <a:t>Bare metal servers</a:t>
            </a:r>
          </a:p>
        </p:txBody>
      </p:sp>
      <p:sp>
        <p:nvSpPr>
          <p:cNvPr id="11" name="Google Shape;346;p41">
            <a:extLst>
              <a:ext uri="{FF2B5EF4-FFF2-40B4-BE49-F238E27FC236}">
                <a16:creationId xmlns:a16="http://schemas.microsoft.com/office/drawing/2014/main" id="{16670B1D-EAAB-1440-B49E-E4966D92C1EF}"/>
              </a:ext>
            </a:extLst>
          </p:cNvPr>
          <p:cNvSpPr/>
          <p:nvPr/>
        </p:nvSpPr>
        <p:spPr>
          <a:xfrm>
            <a:off x="6868835" y="5271360"/>
            <a:ext cx="1509993" cy="315702"/>
          </a:xfrm>
          <a:prstGeom prst="rect">
            <a:avLst/>
          </a:prstGeom>
          <a:solidFill>
            <a:srgbClr val="7400C0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FFFFFF"/>
                </a:solidFill>
                <a:latin typeface="Graphik"/>
              </a:rPr>
              <a:t>Storage/Data platform</a:t>
            </a:r>
          </a:p>
        </p:txBody>
      </p:sp>
      <p:sp>
        <p:nvSpPr>
          <p:cNvPr id="12" name="Google Shape;347;p41">
            <a:extLst>
              <a:ext uri="{FF2B5EF4-FFF2-40B4-BE49-F238E27FC236}">
                <a16:creationId xmlns:a16="http://schemas.microsoft.com/office/drawing/2014/main" id="{FDFD31BB-FFCC-CC43-C2A1-CEB4EF6F02DE}"/>
              </a:ext>
            </a:extLst>
          </p:cNvPr>
          <p:cNvSpPr/>
          <p:nvPr/>
        </p:nvSpPr>
        <p:spPr>
          <a:xfrm>
            <a:off x="1726741" y="4779765"/>
            <a:ext cx="1509993" cy="365760"/>
          </a:xfrm>
          <a:prstGeom prst="rect">
            <a:avLst/>
          </a:prstGeom>
          <a:solidFill>
            <a:srgbClr val="C1A3FF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000000"/>
                </a:solidFill>
                <a:latin typeface="Graphik"/>
              </a:rPr>
              <a:t>IAM/RBAC</a:t>
            </a:r>
          </a:p>
        </p:txBody>
      </p:sp>
      <p:sp>
        <p:nvSpPr>
          <p:cNvPr id="13" name="Google Shape;348;p41">
            <a:extLst>
              <a:ext uri="{FF2B5EF4-FFF2-40B4-BE49-F238E27FC236}">
                <a16:creationId xmlns:a16="http://schemas.microsoft.com/office/drawing/2014/main" id="{90A2B4A7-7817-D6FA-99A2-6429B2E94EE5}"/>
              </a:ext>
            </a:extLst>
          </p:cNvPr>
          <p:cNvSpPr/>
          <p:nvPr/>
        </p:nvSpPr>
        <p:spPr>
          <a:xfrm>
            <a:off x="3436773" y="4779765"/>
            <a:ext cx="1526640" cy="365760"/>
          </a:xfrm>
          <a:prstGeom prst="rect">
            <a:avLst/>
          </a:prstGeom>
          <a:solidFill>
            <a:srgbClr val="C1A3FF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000000"/>
                </a:solidFill>
                <a:latin typeface="Graphik"/>
              </a:rPr>
              <a:t>Monitoring &amp; logging</a:t>
            </a:r>
          </a:p>
        </p:txBody>
      </p:sp>
      <p:sp>
        <p:nvSpPr>
          <p:cNvPr id="14" name="Google Shape;349;p41">
            <a:extLst>
              <a:ext uri="{FF2B5EF4-FFF2-40B4-BE49-F238E27FC236}">
                <a16:creationId xmlns:a16="http://schemas.microsoft.com/office/drawing/2014/main" id="{3E7E540C-E8C7-2760-65AE-347BD6429C00}"/>
              </a:ext>
            </a:extLst>
          </p:cNvPr>
          <p:cNvSpPr/>
          <p:nvPr/>
        </p:nvSpPr>
        <p:spPr>
          <a:xfrm>
            <a:off x="5168057" y="4356386"/>
            <a:ext cx="1526640" cy="365760"/>
          </a:xfrm>
          <a:prstGeom prst="rect">
            <a:avLst/>
          </a:prstGeom>
          <a:solidFill>
            <a:srgbClr val="C1A3FF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000000"/>
                </a:solidFill>
                <a:latin typeface="Graphik"/>
              </a:rPr>
              <a:t>Policy management</a:t>
            </a:r>
          </a:p>
        </p:txBody>
      </p:sp>
      <p:sp>
        <p:nvSpPr>
          <p:cNvPr id="15" name="Google Shape;350;p41">
            <a:extLst>
              <a:ext uri="{FF2B5EF4-FFF2-40B4-BE49-F238E27FC236}">
                <a16:creationId xmlns:a16="http://schemas.microsoft.com/office/drawing/2014/main" id="{B326AFF5-BFE6-87E2-053A-84433E13AFE8}"/>
              </a:ext>
            </a:extLst>
          </p:cNvPr>
          <p:cNvSpPr/>
          <p:nvPr/>
        </p:nvSpPr>
        <p:spPr>
          <a:xfrm>
            <a:off x="6890133" y="4779765"/>
            <a:ext cx="1526640" cy="365760"/>
          </a:xfrm>
          <a:prstGeom prst="rect">
            <a:avLst/>
          </a:prstGeom>
          <a:solidFill>
            <a:srgbClr val="C1A3FF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000000"/>
                </a:solidFill>
                <a:latin typeface="Graphik"/>
              </a:rPr>
              <a:t>Network services</a:t>
            </a:r>
          </a:p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000000"/>
                </a:solidFill>
                <a:latin typeface="Graphik"/>
              </a:rPr>
              <a:t>(VPC, NAT, load balancing, etc.)</a:t>
            </a:r>
          </a:p>
        </p:txBody>
      </p:sp>
      <p:sp>
        <p:nvSpPr>
          <p:cNvPr id="16" name="Google Shape;351;p41">
            <a:extLst>
              <a:ext uri="{FF2B5EF4-FFF2-40B4-BE49-F238E27FC236}">
                <a16:creationId xmlns:a16="http://schemas.microsoft.com/office/drawing/2014/main" id="{3A6F16F4-9332-4C94-EF73-EF83B24DCB10}"/>
              </a:ext>
            </a:extLst>
          </p:cNvPr>
          <p:cNvSpPr/>
          <p:nvPr/>
        </p:nvSpPr>
        <p:spPr>
          <a:xfrm>
            <a:off x="1726741" y="4356386"/>
            <a:ext cx="1509993" cy="365760"/>
          </a:xfrm>
          <a:prstGeom prst="rect">
            <a:avLst/>
          </a:prstGeom>
          <a:solidFill>
            <a:srgbClr val="C1A3FF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000000"/>
                </a:solidFill>
                <a:latin typeface="Graphik"/>
              </a:rPr>
              <a:t>Multi-tenancy</a:t>
            </a:r>
          </a:p>
        </p:txBody>
      </p:sp>
      <p:sp>
        <p:nvSpPr>
          <p:cNvPr id="17" name="Google Shape;352;p41">
            <a:extLst>
              <a:ext uri="{FF2B5EF4-FFF2-40B4-BE49-F238E27FC236}">
                <a16:creationId xmlns:a16="http://schemas.microsoft.com/office/drawing/2014/main" id="{83D0499B-5FB9-36EC-ACE5-317EF1CBDF47}"/>
              </a:ext>
            </a:extLst>
          </p:cNvPr>
          <p:cNvSpPr/>
          <p:nvPr/>
        </p:nvSpPr>
        <p:spPr>
          <a:xfrm>
            <a:off x="3447399" y="4356386"/>
            <a:ext cx="1509993" cy="365760"/>
          </a:xfrm>
          <a:prstGeom prst="rect">
            <a:avLst/>
          </a:prstGeom>
          <a:solidFill>
            <a:srgbClr val="C1A3FF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000000"/>
                </a:solidFill>
                <a:latin typeface="Graphik"/>
              </a:rPr>
              <a:t>Product &amp; SKU management</a:t>
            </a:r>
          </a:p>
        </p:txBody>
      </p:sp>
      <p:sp>
        <p:nvSpPr>
          <p:cNvPr id="18" name="Google Shape;353;p41">
            <a:extLst>
              <a:ext uri="{FF2B5EF4-FFF2-40B4-BE49-F238E27FC236}">
                <a16:creationId xmlns:a16="http://schemas.microsoft.com/office/drawing/2014/main" id="{8C1D7451-9017-39ED-2B49-B48C624162FD}"/>
              </a:ext>
            </a:extLst>
          </p:cNvPr>
          <p:cNvSpPr/>
          <p:nvPr/>
        </p:nvSpPr>
        <p:spPr>
          <a:xfrm>
            <a:off x="5163452" y="4779765"/>
            <a:ext cx="1526640" cy="365760"/>
          </a:xfrm>
          <a:prstGeom prst="rect">
            <a:avLst/>
          </a:prstGeom>
          <a:solidFill>
            <a:srgbClr val="C1A3FF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000000"/>
                </a:solidFill>
                <a:latin typeface="Graphik"/>
              </a:rPr>
              <a:t>Workflow engine</a:t>
            </a:r>
          </a:p>
        </p:txBody>
      </p:sp>
      <p:sp>
        <p:nvSpPr>
          <p:cNvPr id="19" name="Google Shape;354;p41">
            <a:extLst>
              <a:ext uri="{FF2B5EF4-FFF2-40B4-BE49-F238E27FC236}">
                <a16:creationId xmlns:a16="http://schemas.microsoft.com/office/drawing/2014/main" id="{E9726432-1B25-EAB7-1F13-1DB701AA5CE9}"/>
              </a:ext>
            </a:extLst>
          </p:cNvPr>
          <p:cNvSpPr/>
          <p:nvPr/>
        </p:nvSpPr>
        <p:spPr>
          <a:xfrm>
            <a:off x="6906780" y="4356386"/>
            <a:ext cx="1509993" cy="365760"/>
          </a:xfrm>
          <a:prstGeom prst="rect">
            <a:avLst/>
          </a:prstGeom>
          <a:solidFill>
            <a:srgbClr val="C1A3FF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000000"/>
                </a:solidFill>
                <a:latin typeface="Graphik"/>
              </a:rPr>
              <a:t>Metering &amp; billing</a:t>
            </a:r>
          </a:p>
        </p:txBody>
      </p:sp>
      <p:sp>
        <p:nvSpPr>
          <p:cNvPr id="20" name="Google Shape;355;p41">
            <a:extLst>
              <a:ext uri="{FF2B5EF4-FFF2-40B4-BE49-F238E27FC236}">
                <a16:creationId xmlns:a16="http://schemas.microsoft.com/office/drawing/2014/main" id="{124D5909-8BF5-5D55-F109-E0703FAB6ABC}"/>
              </a:ext>
            </a:extLst>
          </p:cNvPr>
          <p:cNvSpPr/>
          <p:nvPr/>
        </p:nvSpPr>
        <p:spPr>
          <a:xfrm>
            <a:off x="1726741" y="2802821"/>
            <a:ext cx="2722095" cy="274320"/>
          </a:xfrm>
          <a:prstGeom prst="rect">
            <a:avLst/>
          </a:prstGeom>
          <a:solidFill>
            <a:srgbClr val="A000FF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FFFFFF"/>
                </a:solidFill>
                <a:latin typeface="Graphik"/>
              </a:rPr>
              <a:t>Gen AI training/inferencing</a:t>
            </a:r>
          </a:p>
        </p:txBody>
      </p:sp>
      <p:sp>
        <p:nvSpPr>
          <p:cNvPr id="21" name="Google Shape;356;p41">
            <a:extLst>
              <a:ext uri="{FF2B5EF4-FFF2-40B4-BE49-F238E27FC236}">
                <a16:creationId xmlns:a16="http://schemas.microsoft.com/office/drawing/2014/main" id="{4AC9F978-CC17-579B-5DAC-83250DB30015}"/>
              </a:ext>
            </a:extLst>
          </p:cNvPr>
          <p:cNvSpPr/>
          <p:nvPr/>
        </p:nvSpPr>
        <p:spPr>
          <a:xfrm>
            <a:off x="1726741" y="3176946"/>
            <a:ext cx="865686" cy="337815"/>
          </a:xfrm>
          <a:prstGeom prst="rect">
            <a:avLst/>
          </a:prstGeom>
          <a:solidFill>
            <a:srgbClr val="FFFFFF">
              <a:lumMod val="95000"/>
            </a:srgbClr>
          </a:solidFill>
          <a:ln>
            <a:solidFill>
              <a:srgbClr val="FFFFFF">
                <a:lumMod val="95000"/>
              </a:srgbClr>
            </a:solidFill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000000"/>
                </a:solidFill>
                <a:latin typeface="Graphik"/>
              </a:rPr>
              <a:t>Bare metal</a:t>
            </a:r>
          </a:p>
        </p:txBody>
      </p:sp>
      <p:sp>
        <p:nvSpPr>
          <p:cNvPr id="22" name="Google Shape;357;p41">
            <a:extLst>
              <a:ext uri="{FF2B5EF4-FFF2-40B4-BE49-F238E27FC236}">
                <a16:creationId xmlns:a16="http://schemas.microsoft.com/office/drawing/2014/main" id="{669E7775-E7F2-8477-2C10-C8066249CA36}"/>
              </a:ext>
            </a:extLst>
          </p:cNvPr>
          <p:cNvSpPr/>
          <p:nvPr/>
        </p:nvSpPr>
        <p:spPr>
          <a:xfrm>
            <a:off x="2663166" y="3176946"/>
            <a:ext cx="865686" cy="337815"/>
          </a:xfrm>
          <a:prstGeom prst="rect">
            <a:avLst/>
          </a:prstGeom>
          <a:solidFill>
            <a:srgbClr val="FFFFFF">
              <a:lumMod val="95000"/>
            </a:srgbClr>
          </a:solidFill>
          <a:ln>
            <a:solidFill>
              <a:srgbClr val="FFFFFF">
                <a:lumMod val="95000"/>
              </a:srgbClr>
            </a:solidFill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000000"/>
                </a:solidFill>
                <a:latin typeface="Graphik"/>
              </a:rPr>
              <a:t>VMs</a:t>
            </a:r>
          </a:p>
        </p:txBody>
      </p:sp>
      <p:sp>
        <p:nvSpPr>
          <p:cNvPr id="23" name="Google Shape;358;p41">
            <a:extLst>
              <a:ext uri="{FF2B5EF4-FFF2-40B4-BE49-F238E27FC236}">
                <a16:creationId xmlns:a16="http://schemas.microsoft.com/office/drawing/2014/main" id="{441AB863-7D65-3B5A-232C-06F7EBB47B7E}"/>
              </a:ext>
            </a:extLst>
          </p:cNvPr>
          <p:cNvSpPr/>
          <p:nvPr/>
        </p:nvSpPr>
        <p:spPr>
          <a:xfrm>
            <a:off x="1726741" y="3572430"/>
            <a:ext cx="865686" cy="337815"/>
          </a:xfrm>
          <a:prstGeom prst="rect">
            <a:avLst/>
          </a:prstGeom>
          <a:solidFill>
            <a:srgbClr val="FFFFFF">
              <a:lumMod val="95000"/>
            </a:srgbClr>
          </a:solidFill>
          <a:ln>
            <a:solidFill>
              <a:srgbClr val="FFFFFF">
                <a:lumMod val="95000"/>
              </a:srgbClr>
            </a:solidFill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000000"/>
                </a:solidFill>
                <a:latin typeface="Graphik"/>
              </a:rPr>
              <a:t>Kubernetes</a:t>
            </a:r>
          </a:p>
        </p:txBody>
      </p:sp>
      <p:sp>
        <p:nvSpPr>
          <p:cNvPr id="24" name="Google Shape;359;p41">
            <a:extLst>
              <a:ext uri="{FF2B5EF4-FFF2-40B4-BE49-F238E27FC236}">
                <a16:creationId xmlns:a16="http://schemas.microsoft.com/office/drawing/2014/main" id="{F688533D-2050-294A-6AE2-5F7314A4F3A4}"/>
              </a:ext>
            </a:extLst>
          </p:cNvPr>
          <p:cNvSpPr/>
          <p:nvPr/>
        </p:nvSpPr>
        <p:spPr>
          <a:xfrm>
            <a:off x="3599591" y="3176946"/>
            <a:ext cx="865686" cy="337815"/>
          </a:xfrm>
          <a:prstGeom prst="rect">
            <a:avLst/>
          </a:prstGeom>
          <a:solidFill>
            <a:srgbClr val="FFFFFF">
              <a:lumMod val="95000"/>
            </a:srgbClr>
          </a:solidFill>
          <a:ln>
            <a:solidFill>
              <a:srgbClr val="FFFFFF">
                <a:lumMod val="95000"/>
              </a:srgbClr>
            </a:solidFill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000000"/>
                </a:solidFill>
                <a:latin typeface="Graphik"/>
              </a:rPr>
              <a:t>Slurm</a:t>
            </a:r>
          </a:p>
        </p:txBody>
      </p:sp>
      <p:sp>
        <p:nvSpPr>
          <p:cNvPr id="25" name="Google Shape;360;p41">
            <a:extLst>
              <a:ext uri="{FF2B5EF4-FFF2-40B4-BE49-F238E27FC236}">
                <a16:creationId xmlns:a16="http://schemas.microsoft.com/office/drawing/2014/main" id="{F2CBE073-AE88-F9A6-0224-5F9AD503468B}"/>
              </a:ext>
            </a:extLst>
          </p:cNvPr>
          <p:cNvSpPr/>
          <p:nvPr/>
        </p:nvSpPr>
        <p:spPr>
          <a:xfrm>
            <a:off x="4544426" y="2802738"/>
            <a:ext cx="1794068" cy="274320"/>
          </a:xfrm>
          <a:prstGeom prst="rect">
            <a:avLst/>
          </a:prstGeom>
          <a:solidFill>
            <a:srgbClr val="A000FF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FFFFFF"/>
                </a:solidFill>
                <a:latin typeface="Graphik"/>
              </a:rPr>
              <a:t>AI agents</a:t>
            </a:r>
          </a:p>
        </p:txBody>
      </p:sp>
      <p:sp>
        <p:nvSpPr>
          <p:cNvPr id="26" name="Google Shape;361;p41">
            <a:extLst>
              <a:ext uri="{FF2B5EF4-FFF2-40B4-BE49-F238E27FC236}">
                <a16:creationId xmlns:a16="http://schemas.microsoft.com/office/drawing/2014/main" id="{88D7EF63-96B8-2520-5C46-A27C2F189DE6}"/>
              </a:ext>
            </a:extLst>
          </p:cNvPr>
          <p:cNvSpPr/>
          <p:nvPr/>
        </p:nvSpPr>
        <p:spPr>
          <a:xfrm>
            <a:off x="4536015" y="3176946"/>
            <a:ext cx="865686" cy="337815"/>
          </a:xfrm>
          <a:prstGeom prst="rect">
            <a:avLst/>
          </a:prstGeom>
          <a:solidFill>
            <a:srgbClr val="FFFFFF">
              <a:lumMod val="95000"/>
            </a:srgbClr>
          </a:solidFill>
          <a:ln>
            <a:solidFill>
              <a:srgbClr val="FFFFFF">
                <a:lumMod val="95000"/>
              </a:srgbClr>
            </a:solidFill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000000"/>
                </a:solidFill>
                <a:latin typeface="Graphik"/>
              </a:rPr>
              <a:t>Notebooks</a:t>
            </a:r>
          </a:p>
        </p:txBody>
      </p:sp>
      <p:sp>
        <p:nvSpPr>
          <p:cNvPr id="27" name="Google Shape;362;p41">
            <a:extLst>
              <a:ext uri="{FF2B5EF4-FFF2-40B4-BE49-F238E27FC236}">
                <a16:creationId xmlns:a16="http://schemas.microsoft.com/office/drawing/2014/main" id="{FC19212D-1DBC-D281-C660-2771CD3460E0}"/>
              </a:ext>
            </a:extLst>
          </p:cNvPr>
          <p:cNvSpPr/>
          <p:nvPr/>
        </p:nvSpPr>
        <p:spPr>
          <a:xfrm>
            <a:off x="5472440" y="3176946"/>
            <a:ext cx="865686" cy="337815"/>
          </a:xfrm>
          <a:prstGeom prst="rect">
            <a:avLst/>
          </a:prstGeom>
          <a:solidFill>
            <a:srgbClr val="FFFFFF">
              <a:lumMod val="95000"/>
            </a:srgbClr>
          </a:solidFill>
          <a:ln>
            <a:solidFill>
              <a:srgbClr val="FFFFFF">
                <a:lumMod val="95000"/>
              </a:srgbClr>
            </a:solidFill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000000"/>
                </a:solidFill>
                <a:latin typeface="Graphik"/>
              </a:rPr>
              <a:t>Training</a:t>
            </a:r>
          </a:p>
        </p:txBody>
      </p:sp>
      <p:sp>
        <p:nvSpPr>
          <p:cNvPr id="28" name="Google Shape;363;p41">
            <a:extLst>
              <a:ext uri="{FF2B5EF4-FFF2-40B4-BE49-F238E27FC236}">
                <a16:creationId xmlns:a16="http://schemas.microsoft.com/office/drawing/2014/main" id="{63883450-B63A-89EB-E044-89685FA9ECAF}"/>
              </a:ext>
            </a:extLst>
          </p:cNvPr>
          <p:cNvSpPr/>
          <p:nvPr/>
        </p:nvSpPr>
        <p:spPr>
          <a:xfrm>
            <a:off x="4536015" y="3572430"/>
            <a:ext cx="865686" cy="337815"/>
          </a:xfrm>
          <a:prstGeom prst="rect">
            <a:avLst/>
          </a:prstGeom>
          <a:solidFill>
            <a:srgbClr val="FFFFFF">
              <a:lumMod val="95000"/>
            </a:srgbClr>
          </a:solidFill>
          <a:ln>
            <a:solidFill>
              <a:srgbClr val="FFFFFF">
                <a:lumMod val="95000"/>
              </a:srgbClr>
            </a:solidFill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000000"/>
                </a:solidFill>
                <a:latin typeface="Graphik"/>
              </a:rPr>
              <a:t>Workbench</a:t>
            </a:r>
          </a:p>
        </p:txBody>
      </p:sp>
      <p:sp>
        <p:nvSpPr>
          <p:cNvPr id="29" name="Google Shape;364;p41">
            <a:extLst>
              <a:ext uri="{FF2B5EF4-FFF2-40B4-BE49-F238E27FC236}">
                <a16:creationId xmlns:a16="http://schemas.microsoft.com/office/drawing/2014/main" id="{0FCA4E13-B81B-AD5C-8B7F-723A98E5A4FC}"/>
              </a:ext>
            </a:extLst>
          </p:cNvPr>
          <p:cNvSpPr/>
          <p:nvPr/>
        </p:nvSpPr>
        <p:spPr>
          <a:xfrm>
            <a:off x="5472440" y="3572430"/>
            <a:ext cx="865686" cy="337815"/>
          </a:xfrm>
          <a:prstGeom prst="rect">
            <a:avLst/>
          </a:prstGeom>
          <a:solidFill>
            <a:srgbClr val="FFFFFF">
              <a:lumMod val="95000"/>
            </a:srgbClr>
          </a:solidFill>
          <a:ln>
            <a:solidFill>
              <a:srgbClr val="FFFFFF">
                <a:lumMod val="95000"/>
              </a:srgbClr>
            </a:solidFill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000000"/>
                </a:solidFill>
                <a:latin typeface="Graphik"/>
              </a:rPr>
              <a:t>Security frameworks</a:t>
            </a:r>
          </a:p>
        </p:txBody>
      </p:sp>
      <p:sp>
        <p:nvSpPr>
          <p:cNvPr id="30" name="Google Shape;365;p41">
            <a:extLst>
              <a:ext uri="{FF2B5EF4-FFF2-40B4-BE49-F238E27FC236}">
                <a16:creationId xmlns:a16="http://schemas.microsoft.com/office/drawing/2014/main" id="{A172AE65-0968-F907-5AB0-D00B311C4F81}"/>
              </a:ext>
            </a:extLst>
          </p:cNvPr>
          <p:cNvSpPr/>
          <p:nvPr/>
        </p:nvSpPr>
        <p:spPr>
          <a:xfrm>
            <a:off x="6434063" y="2800150"/>
            <a:ext cx="1794068" cy="274320"/>
          </a:xfrm>
          <a:prstGeom prst="rect">
            <a:avLst/>
          </a:prstGeom>
          <a:solidFill>
            <a:srgbClr val="A000FF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FFFFFF"/>
                </a:solidFill>
                <a:latin typeface="Graphik"/>
              </a:rPr>
              <a:t>High-performance computing</a:t>
            </a:r>
          </a:p>
        </p:txBody>
      </p:sp>
      <p:sp>
        <p:nvSpPr>
          <p:cNvPr id="31" name="Google Shape;366;p41">
            <a:extLst>
              <a:ext uri="{FF2B5EF4-FFF2-40B4-BE49-F238E27FC236}">
                <a16:creationId xmlns:a16="http://schemas.microsoft.com/office/drawing/2014/main" id="{AE0A0627-0D95-1E63-D162-2F177A80EAEA}"/>
              </a:ext>
            </a:extLst>
          </p:cNvPr>
          <p:cNvSpPr/>
          <p:nvPr/>
        </p:nvSpPr>
        <p:spPr>
          <a:xfrm>
            <a:off x="6408865" y="3176946"/>
            <a:ext cx="865686" cy="337815"/>
          </a:xfrm>
          <a:prstGeom prst="rect">
            <a:avLst/>
          </a:prstGeom>
          <a:solidFill>
            <a:srgbClr val="FFFFFF">
              <a:lumMod val="95000"/>
            </a:srgbClr>
          </a:solidFill>
          <a:ln>
            <a:solidFill>
              <a:srgbClr val="FFFFFF">
                <a:lumMod val="95000"/>
              </a:srgbClr>
            </a:solidFill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000000"/>
                </a:solidFill>
                <a:latin typeface="Graphik"/>
              </a:rPr>
              <a:t>Model catalog</a:t>
            </a:r>
          </a:p>
        </p:txBody>
      </p:sp>
      <p:sp>
        <p:nvSpPr>
          <p:cNvPr id="32" name="Google Shape;367;p41">
            <a:extLst>
              <a:ext uri="{FF2B5EF4-FFF2-40B4-BE49-F238E27FC236}">
                <a16:creationId xmlns:a16="http://schemas.microsoft.com/office/drawing/2014/main" id="{E5EC89C2-BCE1-55CF-5DBD-80C00BF47038}"/>
              </a:ext>
            </a:extLst>
          </p:cNvPr>
          <p:cNvSpPr/>
          <p:nvPr/>
        </p:nvSpPr>
        <p:spPr>
          <a:xfrm>
            <a:off x="7345289" y="3176946"/>
            <a:ext cx="865686" cy="337815"/>
          </a:xfrm>
          <a:prstGeom prst="rect">
            <a:avLst/>
          </a:prstGeom>
          <a:solidFill>
            <a:srgbClr val="FFFFFF">
              <a:lumMod val="95000"/>
            </a:srgbClr>
          </a:solidFill>
          <a:ln>
            <a:solidFill>
              <a:srgbClr val="FFFFFF">
                <a:lumMod val="95000"/>
              </a:srgbClr>
            </a:solidFill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000000"/>
                </a:solidFill>
                <a:latin typeface="Graphik"/>
              </a:rPr>
              <a:t>Storage namespace</a:t>
            </a:r>
          </a:p>
        </p:txBody>
      </p:sp>
      <p:sp>
        <p:nvSpPr>
          <p:cNvPr id="33" name="Google Shape;368;p41">
            <a:extLst>
              <a:ext uri="{FF2B5EF4-FFF2-40B4-BE49-F238E27FC236}">
                <a16:creationId xmlns:a16="http://schemas.microsoft.com/office/drawing/2014/main" id="{E2429C99-697F-E31C-C4FD-23EDBFA473CE}"/>
              </a:ext>
            </a:extLst>
          </p:cNvPr>
          <p:cNvSpPr/>
          <p:nvPr/>
        </p:nvSpPr>
        <p:spPr>
          <a:xfrm>
            <a:off x="6408865" y="3572430"/>
            <a:ext cx="865686" cy="337815"/>
          </a:xfrm>
          <a:prstGeom prst="rect">
            <a:avLst/>
          </a:prstGeom>
          <a:solidFill>
            <a:srgbClr val="FFFFFF">
              <a:lumMod val="95000"/>
            </a:srgbClr>
          </a:solidFill>
          <a:ln>
            <a:solidFill>
              <a:srgbClr val="FFFFFF">
                <a:lumMod val="95000"/>
              </a:srgbClr>
            </a:solidFill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000000"/>
                </a:solidFill>
                <a:latin typeface="Graphik"/>
              </a:rPr>
              <a:t>Tokenomics</a:t>
            </a:r>
          </a:p>
        </p:txBody>
      </p:sp>
      <p:sp>
        <p:nvSpPr>
          <p:cNvPr id="34" name="Google Shape;369;p41">
            <a:extLst>
              <a:ext uri="{FF2B5EF4-FFF2-40B4-BE49-F238E27FC236}">
                <a16:creationId xmlns:a16="http://schemas.microsoft.com/office/drawing/2014/main" id="{7F4DC7FF-ECFA-D2EB-C543-243C2AA189CB}"/>
              </a:ext>
            </a:extLst>
          </p:cNvPr>
          <p:cNvSpPr/>
          <p:nvPr/>
        </p:nvSpPr>
        <p:spPr>
          <a:xfrm>
            <a:off x="2663166" y="3572430"/>
            <a:ext cx="865686" cy="337815"/>
          </a:xfrm>
          <a:prstGeom prst="rect">
            <a:avLst/>
          </a:prstGeom>
          <a:solidFill>
            <a:srgbClr val="FFFFFF">
              <a:lumMod val="95000"/>
            </a:srgbClr>
          </a:solidFill>
          <a:ln>
            <a:solidFill>
              <a:srgbClr val="FFFFFF">
                <a:lumMod val="95000"/>
              </a:srgbClr>
            </a:solidFill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 err="1">
                <a:solidFill>
                  <a:srgbClr val="000000"/>
                </a:solidFill>
                <a:latin typeface="Graphik"/>
              </a:rPr>
              <a:t>vCluster</a:t>
            </a:r>
            <a:endParaRPr lang="en-US" sz="900" kern="0">
              <a:solidFill>
                <a:srgbClr val="000000"/>
              </a:solidFill>
              <a:latin typeface="Graphik"/>
            </a:endParaRPr>
          </a:p>
        </p:txBody>
      </p:sp>
      <p:sp>
        <p:nvSpPr>
          <p:cNvPr id="35" name="Google Shape;370;p41">
            <a:extLst>
              <a:ext uri="{FF2B5EF4-FFF2-40B4-BE49-F238E27FC236}">
                <a16:creationId xmlns:a16="http://schemas.microsoft.com/office/drawing/2014/main" id="{4264283F-48AA-07D1-F65A-EBAE93852F16}"/>
              </a:ext>
            </a:extLst>
          </p:cNvPr>
          <p:cNvSpPr/>
          <p:nvPr/>
        </p:nvSpPr>
        <p:spPr>
          <a:xfrm>
            <a:off x="8296315" y="2800150"/>
            <a:ext cx="1794068" cy="274320"/>
          </a:xfrm>
          <a:prstGeom prst="rect">
            <a:avLst/>
          </a:prstGeom>
          <a:solidFill>
            <a:srgbClr val="A000FF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FFFFFF"/>
                </a:solidFill>
                <a:latin typeface="Graphik"/>
              </a:rPr>
              <a:t>App marketplace</a:t>
            </a:r>
          </a:p>
        </p:txBody>
      </p:sp>
      <p:sp>
        <p:nvSpPr>
          <p:cNvPr id="36" name="Google Shape;371;p41">
            <a:extLst>
              <a:ext uri="{FF2B5EF4-FFF2-40B4-BE49-F238E27FC236}">
                <a16:creationId xmlns:a16="http://schemas.microsoft.com/office/drawing/2014/main" id="{EA329DCF-6EBC-E59C-834E-920FA04A37E2}"/>
              </a:ext>
            </a:extLst>
          </p:cNvPr>
          <p:cNvSpPr/>
          <p:nvPr/>
        </p:nvSpPr>
        <p:spPr>
          <a:xfrm>
            <a:off x="8281714" y="3176946"/>
            <a:ext cx="865686" cy="337815"/>
          </a:xfrm>
          <a:prstGeom prst="rect">
            <a:avLst/>
          </a:prstGeom>
          <a:solidFill>
            <a:srgbClr val="FFFFFF">
              <a:lumMod val="95000"/>
            </a:srgbClr>
          </a:solidFill>
          <a:ln>
            <a:solidFill>
              <a:srgbClr val="FFFFFF">
                <a:lumMod val="95000"/>
              </a:srgbClr>
            </a:solidFill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000000"/>
                </a:solidFill>
                <a:latin typeface="Graphik"/>
              </a:rPr>
              <a:t>App onboarding</a:t>
            </a:r>
          </a:p>
        </p:txBody>
      </p:sp>
      <p:sp>
        <p:nvSpPr>
          <p:cNvPr id="37" name="Google Shape;372;p41">
            <a:extLst>
              <a:ext uri="{FF2B5EF4-FFF2-40B4-BE49-F238E27FC236}">
                <a16:creationId xmlns:a16="http://schemas.microsoft.com/office/drawing/2014/main" id="{1EE3A7F0-37B8-F385-61D2-C54ADD43FC90}"/>
              </a:ext>
            </a:extLst>
          </p:cNvPr>
          <p:cNvSpPr/>
          <p:nvPr/>
        </p:nvSpPr>
        <p:spPr>
          <a:xfrm>
            <a:off x="9218136" y="3176946"/>
            <a:ext cx="865686" cy="337815"/>
          </a:xfrm>
          <a:prstGeom prst="rect">
            <a:avLst/>
          </a:prstGeom>
          <a:solidFill>
            <a:srgbClr val="FFFFFF">
              <a:lumMod val="95000"/>
            </a:srgbClr>
          </a:solidFill>
          <a:ln>
            <a:solidFill>
              <a:srgbClr val="FFFFFF">
                <a:lumMod val="95000"/>
              </a:srgbClr>
            </a:solidFill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000000"/>
                </a:solidFill>
                <a:latin typeface="Graphik"/>
              </a:rPr>
              <a:t>One-click deployment</a:t>
            </a:r>
          </a:p>
        </p:txBody>
      </p:sp>
      <p:sp>
        <p:nvSpPr>
          <p:cNvPr id="38" name="Google Shape;373;p41">
            <a:extLst>
              <a:ext uri="{FF2B5EF4-FFF2-40B4-BE49-F238E27FC236}">
                <a16:creationId xmlns:a16="http://schemas.microsoft.com/office/drawing/2014/main" id="{1D9F0501-8330-2D82-6945-61CD49A7DBDB}"/>
              </a:ext>
            </a:extLst>
          </p:cNvPr>
          <p:cNvSpPr/>
          <p:nvPr/>
        </p:nvSpPr>
        <p:spPr>
          <a:xfrm>
            <a:off x="8281714" y="3572430"/>
            <a:ext cx="865686" cy="337815"/>
          </a:xfrm>
          <a:prstGeom prst="rect">
            <a:avLst/>
          </a:prstGeom>
          <a:solidFill>
            <a:srgbClr val="FFFFFF">
              <a:lumMod val="95000"/>
            </a:srgbClr>
          </a:solidFill>
          <a:ln>
            <a:solidFill>
              <a:srgbClr val="FFFFFF">
                <a:lumMod val="95000"/>
              </a:srgbClr>
            </a:solidFill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000000"/>
                </a:solidFill>
                <a:latin typeface="Graphik"/>
              </a:rPr>
              <a:t>Licensing</a:t>
            </a:r>
          </a:p>
        </p:txBody>
      </p:sp>
      <p:sp>
        <p:nvSpPr>
          <p:cNvPr id="39" name="Google Shape;374;p41">
            <a:extLst>
              <a:ext uri="{FF2B5EF4-FFF2-40B4-BE49-F238E27FC236}">
                <a16:creationId xmlns:a16="http://schemas.microsoft.com/office/drawing/2014/main" id="{D51AB2EB-DEED-3B20-6A59-AC1C6564F51F}"/>
              </a:ext>
            </a:extLst>
          </p:cNvPr>
          <p:cNvSpPr/>
          <p:nvPr/>
        </p:nvSpPr>
        <p:spPr>
          <a:xfrm>
            <a:off x="9218136" y="3572430"/>
            <a:ext cx="865686" cy="337815"/>
          </a:xfrm>
          <a:prstGeom prst="rect">
            <a:avLst/>
          </a:prstGeom>
          <a:solidFill>
            <a:srgbClr val="FFFFFF">
              <a:lumMod val="95000"/>
            </a:srgbClr>
          </a:solidFill>
          <a:ln>
            <a:solidFill>
              <a:srgbClr val="FFFFFF">
                <a:lumMod val="95000"/>
              </a:srgbClr>
            </a:solidFill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000000"/>
                </a:solidFill>
                <a:latin typeface="Graphik"/>
              </a:rPr>
              <a:t>Branding personalization</a:t>
            </a:r>
          </a:p>
        </p:txBody>
      </p:sp>
      <p:sp>
        <p:nvSpPr>
          <p:cNvPr id="40" name="Google Shape;378;p41">
            <a:extLst>
              <a:ext uri="{FF2B5EF4-FFF2-40B4-BE49-F238E27FC236}">
                <a16:creationId xmlns:a16="http://schemas.microsoft.com/office/drawing/2014/main" id="{C122CD72-D1F9-E195-5E7F-618B3A6BEA3B}"/>
              </a:ext>
            </a:extLst>
          </p:cNvPr>
          <p:cNvSpPr/>
          <p:nvPr/>
        </p:nvSpPr>
        <p:spPr>
          <a:xfrm>
            <a:off x="8616812" y="4779765"/>
            <a:ext cx="1526640" cy="365760"/>
          </a:xfrm>
          <a:prstGeom prst="rect">
            <a:avLst/>
          </a:prstGeom>
          <a:solidFill>
            <a:srgbClr val="C1A3FF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000000"/>
                </a:solidFill>
                <a:latin typeface="Graphik"/>
              </a:rPr>
              <a:t>Infrastructure as code</a:t>
            </a:r>
          </a:p>
        </p:txBody>
      </p:sp>
      <p:sp>
        <p:nvSpPr>
          <p:cNvPr id="41" name="Google Shape;379;p41">
            <a:extLst>
              <a:ext uri="{FF2B5EF4-FFF2-40B4-BE49-F238E27FC236}">
                <a16:creationId xmlns:a16="http://schemas.microsoft.com/office/drawing/2014/main" id="{C89AE616-EEE9-B789-531F-F0321F78CF9D}"/>
              </a:ext>
            </a:extLst>
          </p:cNvPr>
          <p:cNvSpPr/>
          <p:nvPr/>
        </p:nvSpPr>
        <p:spPr>
          <a:xfrm>
            <a:off x="8632043" y="4356386"/>
            <a:ext cx="1509993" cy="365760"/>
          </a:xfrm>
          <a:prstGeom prst="rect">
            <a:avLst/>
          </a:prstGeom>
          <a:solidFill>
            <a:srgbClr val="C1A3FF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000000"/>
                </a:solidFill>
                <a:latin typeface="Graphik"/>
              </a:rPr>
              <a:t>Quota management</a:t>
            </a:r>
          </a:p>
        </p:txBody>
      </p:sp>
      <p:sp>
        <p:nvSpPr>
          <p:cNvPr id="42" name="Google Shape;380;p41">
            <a:extLst>
              <a:ext uri="{FF2B5EF4-FFF2-40B4-BE49-F238E27FC236}">
                <a16:creationId xmlns:a16="http://schemas.microsoft.com/office/drawing/2014/main" id="{87DBD244-833A-993F-A7BE-1B0EDB96A090}"/>
              </a:ext>
            </a:extLst>
          </p:cNvPr>
          <p:cNvSpPr/>
          <p:nvPr/>
        </p:nvSpPr>
        <p:spPr>
          <a:xfrm>
            <a:off x="8598452" y="5271360"/>
            <a:ext cx="1509993" cy="315702"/>
          </a:xfrm>
          <a:prstGeom prst="rect">
            <a:avLst/>
          </a:prstGeom>
          <a:solidFill>
            <a:srgbClr val="7400C0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FFFFFF"/>
                </a:solidFill>
                <a:latin typeface="Graphik"/>
              </a:rPr>
              <a:t>WAN, firewalls, edge</a:t>
            </a:r>
          </a:p>
        </p:txBody>
      </p:sp>
      <p:sp>
        <p:nvSpPr>
          <p:cNvPr id="43" name="Google Shape;381;p41">
            <a:extLst>
              <a:ext uri="{FF2B5EF4-FFF2-40B4-BE49-F238E27FC236}">
                <a16:creationId xmlns:a16="http://schemas.microsoft.com/office/drawing/2014/main" id="{4EBEC776-DA8B-7D0A-57B8-28EF5C7AA934}"/>
              </a:ext>
            </a:extLst>
          </p:cNvPr>
          <p:cNvSpPr/>
          <p:nvPr/>
        </p:nvSpPr>
        <p:spPr>
          <a:xfrm>
            <a:off x="1726683" y="2495898"/>
            <a:ext cx="8357203" cy="253559"/>
          </a:xfrm>
          <a:prstGeom prst="rect">
            <a:avLst/>
          </a:prstGeom>
          <a:solidFill>
            <a:srgbClr val="450073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FFFFFF"/>
                </a:solidFill>
                <a:latin typeface="Graphik"/>
              </a:rPr>
              <a:t>Self-service portal</a:t>
            </a:r>
          </a:p>
        </p:txBody>
      </p:sp>
      <p:sp>
        <p:nvSpPr>
          <p:cNvPr id="44" name="Google Shape;392;p41">
            <a:extLst>
              <a:ext uri="{FF2B5EF4-FFF2-40B4-BE49-F238E27FC236}">
                <a16:creationId xmlns:a16="http://schemas.microsoft.com/office/drawing/2014/main" id="{E5AE5DFC-B2F4-1FFC-514A-B0F5CA14A824}"/>
              </a:ext>
            </a:extLst>
          </p:cNvPr>
          <p:cNvSpPr/>
          <p:nvPr/>
        </p:nvSpPr>
        <p:spPr>
          <a:xfrm>
            <a:off x="3599591" y="3572430"/>
            <a:ext cx="865686" cy="337815"/>
          </a:xfrm>
          <a:prstGeom prst="rect">
            <a:avLst/>
          </a:prstGeom>
          <a:solidFill>
            <a:srgbClr val="FFFFFF">
              <a:lumMod val="95000"/>
            </a:srgbClr>
          </a:solidFill>
          <a:ln>
            <a:solidFill>
              <a:srgbClr val="FFFFFF">
                <a:lumMod val="95000"/>
              </a:srgbClr>
            </a:solidFill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000000"/>
                </a:solidFill>
                <a:latin typeface="Graphik"/>
              </a:rPr>
              <a:t>Serverless pods</a:t>
            </a:r>
          </a:p>
        </p:txBody>
      </p:sp>
      <p:sp>
        <p:nvSpPr>
          <p:cNvPr id="45" name="Google Shape;393;p41">
            <a:extLst>
              <a:ext uri="{FF2B5EF4-FFF2-40B4-BE49-F238E27FC236}">
                <a16:creationId xmlns:a16="http://schemas.microsoft.com/office/drawing/2014/main" id="{FD37A73A-871D-7C39-CF58-AB638C23A65C}"/>
              </a:ext>
            </a:extLst>
          </p:cNvPr>
          <p:cNvSpPr/>
          <p:nvPr/>
        </p:nvSpPr>
        <p:spPr>
          <a:xfrm>
            <a:off x="7345289" y="3572430"/>
            <a:ext cx="865686" cy="337815"/>
          </a:xfrm>
          <a:prstGeom prst="rect">
            <a:avLst/>
          </a:prstGeom>
          <a:solidFill>
            <a:srgbClr val="FFFFFF">
              <a:lumMod val="95000"/>
            </a:srgbClr>
          </a:solidFill>
          <a:ln>
            <a:solidFill>
              <a:srgbClr val="FFFFFF">
                <a:lumMod val="95000"/>
              </a:srgbClr>
            </a:solidFill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-US" sz="900" kern="0">
                <a:solidFill>
                  <a:srgbClr val="000000"/>
                </a:solidFill>
                <a:latin typeface="Graphik"/>
              </a:rPr>
              <a:t>Model registry</a:t>
            </a:r>
          </a:p>
        </p:txBody>
      </p:sp>
      <p:cxnSp>
        <p:nvCxnSpPr>
          <p:cNvPr id="46" name="Google Shape;403;p41">
            <a:extLst>
              <a:ext uri="{FF2B5EF4-FFF2-40B4-BE49-F238E27FC236}">
                <a16:creationId xmlns:a16="http://schemas.microsoft.com/office/drawing/2014/main" id="{9BE0863C-4EAF-57BF-008C-712D21BDBD77}"/>
              </a:ext>
            </a:extLst>
          </p:cNvPr>
          <p:cNvCxnSpPr/>
          <p:nvPr/>
        </p:nvCxnSpPr>
        <p:spPr>
          <a:xfrm rot="10800000">
            <a:off x="10430821" y="3251952"/>
            <a:ext cx="233778" cy="3164"/>
          </a:xfrm>
          <a:prstGeom prst="straightConnector1">
            <a:avLst/>
          </a:prstGeom>
          <a:noFill/>
          <a:ln w="9525" cap="flat" cmpd="sng">
            <a:solidFill>
              <a:srgbClr val="A000FF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7" name="Google Shape;404;p41">
            <a:extLst>
              <a:ext uri="{FF2B5EF4-FFF2-40B4-BE49-F238E27FC236}">
                <a16:creationId xmlns:a16="http://schemas.microsoft.com/office/drawing/2014/main" id="{56A7E9CF-AC2D-6BFE-B4E8-0E754CD01897}"/>
              </a:ext>
            </a:extLst>
          </p:cNvPr>
          <p:cNvCxnSpPr/>
          <p:nvPr/>
        </p:nvCxnSpPr>
        <p:spPr>
          <a:xfrm rot="10800000">
            <a:off x="10430821" y="4240371"/>
            <a:ext cx="233778" cy="3164"/>
          </a:xfrm>
          <a:prstGeom prst="straightConnector1">
            <a:avLst/>
          </a:prstGeom>
          <a:noFill/>
          <a:ln w="9525" cap="flat" cmpd="sng">
            <a:solidFill>
              <a:srgbClr val="A000FF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8" name="Google Shape;405;p41">
            <a:extLst>
              <a:ext uri="{FF2B5EF4-FFF2-40B4-BE49-F238E27FC236}">
                <a16:creationId xmlns:a16="http://schemas.microsoft.com/office/drawing/2014/main" id="{69F16116-10DE-7CCB-C112-942B97ED1139}"/>
              </a:ext>
            </a:extLst>
          </p:cNvPr>
          <p:cNvCxnSpPr/>
          <p:nvPr/>
        </p:nvCxnSpPr>
        <p:spPr>
          <a:xfrm rot="10800000">
            <a:off x="10430821" y="5281178"/>
            <a:ext cx="233778" cy="3164"/>
          </a:xfrm>
          <a:prstGeom prst="straightConnector1">
            <a:avLst/>
          </a:prstGeom>
          <a:noFill/>
          <a:ln w="9525" cap="flat" cmpd="sng">
            <a:solidFill>
              <a:srgbClr val="A000FF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9" name="Google Shape;406;p41">
            <a:extLst>
              <a:ext uri="{FF2B5EF4-FFF2-40B4-BE49-F238E27FC236}">
                <a16:creationId xmlns:a16="http://schemas.microsoft.com/office/drawing/2014/main" id="{DBCAA5E4-E910-FA24-ABDF-E29900FCC226}"/>
              </a:ext>
            </a:extLst>
          </p:cNvPr>
          <p:cNvSpPr/>
          <p:nvPr/>
        </p:nvSpPr>
        <p:spPr>
          <a:xfrm rot="16200000">
            <a:off x="8826585" y="4132575"/>
            <a:ext cx="3017520" cy="162228"/>
          </a:xfrm>
          <a:prstGeom prst="rect">
            <a:avLst/>
          </a:prstGeom>
          <a:solidFill>
            <a:srgbClr val="E6DCFF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lnSpc>
                <a:spcPct val="80000"/>
              </a:lnSpc>
              <a:buSzPts val="600"/>
              <a:defRPr/>
            </a:pPr>
            <a:r>
              <a:rPr lang="en" sz="800" kern="0">
                <a:solidFill>
                  <a:srgbClr val="000000"/>
                </a:solidFill>
                <a:latin typeface="Graphik-Semibold"/>
              </a:rPr>
              <a:t>Operations &amp; observability console</a:t>
            </a:r>
            <a:endParaRPr sz="800" kern="0">
              <a:solidFill>
                <a:srgbClr val="000000"/>
              </a:solidFill>
              <a:latin typeface="Graphik-Semibold"/>
            </a:endParaRPr>
          </a:p>
        </p:txBody>
      </p:sp>
      <p:pic>
        <p:nvPicPr>
          <p:cNvPr id="50" name="Google Shape;408;p41">
            <a:extLst>
              <a:ext uri="{FF2B5EF4-FFF2-40B4-BE49-F238E27FC236}">
                <a16:creationId xmlns:a16="http://schemas.microsoft.com/office/drawing/2014/main" id="{3C0E8B9E-2F2B-FB41-B043-DAFC34DFCA1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88479" y="6084322"/>
            <a:ext cx="492781" cy="32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409;p41">
            <a:extLst>
              <a:ext uri="{FF2B5EF4-FFF2-40B4-BE49-F238E27FC236}">
                <a16:creationId xmlns:a16="http://schemas.microsoft.com/office/drawing/2014/main" id="{484D0C3A-79C6-4C78-48E1-4112192E1FB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29443" y="6122080"/>
            <a:ext cx="282420" cy="253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410;p41">
            <a:extLst>
              <a:ext uri="{FF2B5EF4-FFF2-40B4-BE49-F238E27FC236}">
                <a16:creationId xmlns:a16="http://schemas.microsoft.com/office/drawing/2014/main" id="{1BD61F37-DF9A-1460-6D96-58D31EF45F1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67333" y="6140488"/>
            <a:ext cx="676037" cy="216742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411;p41">
            <a:extLst>
              <a:ext uri="{FF2B5EF4-FFF2-40B4-BE49-F238E27FC236}">
                <a16:creationId xmlns:a16="http://schemas.microsoft.com/office/drawing/2014/main" id="{EBD8F86F-4888-A0A1-6FB8-351449C587DC}"/>
              </a:ext>
            </a:extLst>
          </p:cNvPr>
          <p:cNvSpPr txBox="1"/>
          <p:nvPr/>
        </p:nvSpPr>
        <p:spPr>
          <a:xfrm>
            <a:off x="1500831" y="6074799"/>
            <a:ext cx="15316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defRPr/>
            </a:pPr>
            <a:r>
              <a:rPr lang="en-US" sz="1000" kern="0">
                <a:solidFill>
                  <a:srgbClr val="081826"/>
                </a:solidFill>
                <a:latin typeface="Graphik-Medium" panose="020B0603030202060203" pitchFamily="34" charset="0"/>
                <a:ea typeface="Calibri"/>
                <a:cs typeface="Calibri"/>
                <a:sym typeface="Calibri"/>
              </a:rPr>
              <a:t>Data center infrastructure</a:t>
            </a:r>
          </a:p>
        </p:txBody>
      </p:sp>
      <p:sp>
        <p:nvSpPr>
          <p:cNvPr id="54" name="Google Shape;412;p41">
            <a:extLst>
              <a:ext uri="{FF2B5EF4-FFF2-40B4-BE49-F238E27FC236}">
                <a16:creationId xmlns:a16="http://schemas.microsoft.com/office/drawing/2014/main" id="{A2BDA3BE-A2E3-247F-0358-EB09B2C7D1C1}"/>
              </a:ext>
            </a:extLst>
          </p:cNvPr>
          <p:cNvSpPr txBox="1"/>
          <p:nvPr/>
        </p:nvSpPr>
        <p:spPr>
          <a:xfrm>
            <a:off x="3886983" y="6093465"/>
            <a:ext cx="1732606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defTabSz="914400">
              <a:buClr>
                <a:srgbClr val="38474D"/>
              </a:buClr>
              <a:buSzPts val="1000"/>
              <a:buFont typeface="Calibri"/>
              <a:buNone/>
              <a:defRPr/>
            </a:pPr>
            <a:r>
              <a:rPr lang="en-US" sz="800" kern="0">
                <a:solidFill>
                  <a:srgbClr val="000000"/>
                </a:solidFill>
                <a:latin typeface="Graphik-Light" panose="020B0403030202060203" pitchFamily="34" charset="77"/>
                <a:ea typeface="Calibri"/>
                <a:cs typeface="Calibri"/>
                <a:sym typeface="Calibri"/>
              </a:rPr>
              <a:t>Data center  </a:t>
            </a:r>
          </a:p>
          <a:p>
            <a:pPr defTabSz="914400">
              <a:buClr>
                <a:srgbClr val="38474D"/>
              </a:buClr>
              <a:buSzPts val="1000"/>
              <a:buFont typeface="Calibri"/>
              <a:buNone/>
              <a:defRPr/>
            </a:pPr>
            <a:r>
              <a:rPr lang="en-US" sz="800" kern="0">
                <a:solidFill>
                  <a:srgbClr val="000000"/>
                </a:solidFill>
                <a:latin typeface="Graphik-Light" panose="020B0403030202060203" pitchFamily="34" charset="77"/>
                <a:ea typeface="Calibri"/>
                <a:cs typeface="Calibri"/>
                <a:sym typeface="Calibri"/>
              </a:rPr>
              <a:t>(on-prem, edge, co-location)</a:t>
            </a:r>
          </a:p>
        </p:txBody>
      </p:sp>
      <p:pic>
        <p:nvPicPr>
          <p:cNvPr id="55" name="Google Shape;413;p41">
            <a:extLst>
              <a:ext uri="{FF2B5EF4-FFF2-40B4-BE49-F238E27FC236}">
                <a16:creationId xmlns:a16="http://schemas.microsoft.com/office/drawing/2014/main" id="{50A67498-ADEF-4C39-A269-F6BD15DE7C5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53749" y="6154862"/>
            <a:ext cx="233778" cy="2610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6" name="Google Shape;414;p41">
            <a:extLst>
              <a:ext uri="{FF2B5EF4-FFF2-40B4-BE49-F238E27FC236}">
                <a16:creationId xmlns:a16="http://schemas.microsoft.com/office/drawing/2014/main" id="{7B7D1214-B796-E7F2-030B-EC8F51EFAF19}"/>
              </a:ext>
            </a:extLst>
          </p:cNvPr>
          <p:cNvCxnSpPr/>
          <p:nvPr/>
        </p:nvCxnSpPr>
        <p:spPr>
          <a:xfrm>
            <a:off x="3083863" y="6138495"/>
            <a:ext cx="0" cy="220727"/>
          </a:xfrm>
          <a:prstGeom prst="straightConnector1">
            <a:avLst/>
          </a:prstGeom>
          <a:noFill/>
          <a:ln w="9525" cap="flat" cmpd="sng">
            <a:solidFill>
              <a:srgbClr val="96968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7" name="Google Shape;415;p41">
            <a:extLst>
              <a:ext uri="{FF2B5EF4-FFF2-40B4-BE49-F238E27FC236}">
                <a16:creationId xmlns:a16="http://schemas.microsoft.com/office/drawing/2014/main" id="{7A2EBFBF-30C0-9B67-8D0C-775A1F325C7F}"/>
              </a:ext>
            </a:extLst>
          </p:cNvPr>
          <p:cNvSpPr/>
          <p:nvPr/>
        </p:nvSpPr>
        <p:spPr>
          <a:xfrm>
            <a:off x="1752776" y="5722464"/>
            <a:ext cx="8357203" cy="337815"/>
          </a:xfrm>
          <a:prstGeom prst="rect">
            <a:avLst/>
          </a:prstGeom>
          <a:solidFill>
            <a:srgbClr val="FFFFFF"/>
          </a:solidFill>
          <a:ln>
            <a:solidFill>
              <a:srgbClr val="FFFFFF">
                <a:lumMod val="95000"/>
              </a:srgbClr>
            </a:solidFill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400">
              <a:buClr>
                <a:srgbClr val="000000"/>
              </a:buClr>
              <a:buSzPts val="1200"/>
              <a:buFont typeface="Arial"/>
              <a:buNone/>
              <a:defRPr/>
            </a:pPr>
            <a:endParaRPr lang="en-US" sz="1200" kern="0">
              <a:solidFill>
                <a:srgbClr val="FFFFFF"/>
              </a:solidFill>
              <a:latin typeface="Graphik-Light" panose="020B0403030202060203" pitchFamily="34" charset="77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416;p41">
            <a:extLst>
              <a:ext uri="{FF2B5EF4-FFF2-40B4-BE49-F238E27FC236}">
                <a16:creationId xmlns:a16="http://schemas.microsoft.com/office/drawing/2014/main" id="{3A1E2045-8A6E-3680-480C-F4CF85568390}"/>
              </a:ext>
            </a:extLst>
          </p:cNvPr>
          <p:cNvSpPr txBox="1"/>
          <p:nvPr/>
        </p:nvSpPr>
        <p:spPr>
          <a:xfrm>
            <a:off x="1667793" y="5726488"/>
            <a:ext cx="1392723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 defTabSz="914400">
              <a:defRPr/>
            </a:pPr>
            <a:r>
              <a:rPr lang="en-US" sz="1000" kern="0">
                <a:solidFill>
                  <a:srgbClr val="081826"/>
                </a:solidFill>
                <a:latin typeface="Graphik-Medium" panose="020B0603030202060203" pitchFamily="34" charset="0"/>
                <a:ea typeface="Calibri"/>
                <a:cs typeface="Calibri"/>
                <a:sym typeface="Calibri"/>
              </a:rPr>
              <a:t>XPUs/ Accelerators</a:t>
            </a:r>
          </a:p>
        </p:txBody>
      </p:sp>
      <p:cxnSp>
        <p:nvCxnSpPr>
          <p:cNvPr id="59" name="Google Shape;417;p41">
            <a:extLst>
              <a:ext uri="{FF2B5EF4-FFF2-40B4-BE49-F238E27FC236}">
                <a16:creationId xmlns:a16="http://schemas.microsoft.com/office/drawing/2014/main" id="{5D6E1041-1497-C350-AFC8-C0C5E97DE1B4}"/>
              </a:ext>
            </a:extLst>
          </p:cNvPr>
          <p:cNvCxnSpPr/>
          <p:nvPr/>
        </p:nvCxnSpPr>
        <p:spPr>
          <a:xfrm>
            <a:off x="3083863" y="5791277"/>
            <a:ext cx="0" cy="220727"/>
          </a:xfrm>
          <a:prstGeom prst="straightConnector1">
            <a:avLst/>
          </a:prstGeom>
          <a:noFill/>
          <a:ln w="9525" cap="flat" cmpd="sng">
            <a:solidFill>
              <a:srgbClr val="96968C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0" name="Google Shape;418;p41">
            <a:extLst>
              <a:ext uri="{FF2B5EF4-FFF2-40B4-BE49-F238E27FC236}">
                <a16:creationId xmlns:a16="http://schemas.microsoft.com/office/drawing/2014/main" id="{31F97657-E81D-CFFB-486C-7BED67B49DA3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972007" y="5777453"/>
            <a:ext cx="887859" cy="18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419;p41">
            <a:extLst>
              <a:ext uri="{FF2B5EF4-FFF2-40B4-BE49-F238E27FC236}">
                <a16:creationId xmlns:a16="http://schemas.microsoft.com/office/drawing/2014/main" id="{F2F664B1-048E-C3EA-E212-1F14EF577CA4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905363" y="5805511"/>
            <a:ext cx="575643" cy="15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Picture 6" descr="CoreWeave Logo &amp; Brand Assets (SVG, PNG and vector) - Brandfetch">
            <a:extLst>
              <a:ext uri="{FF2B5EF4-FFF2-40B4-BE49-F238E27FC236}">
                <a16:creationId xmlns:a16="http://schemas.microsoft.com/office/drawing/2014/main" id="{2A7CDA99-B74C-38A9-62D7-52E74E5A44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58" b="16761"/>
          <a:stretch>
            <a:fillRect/>
          </a:stretch>
        </p:blipFill>
        <p:spPr bwMode="auto">
          <a:xfrm>
            <a:off x="8197935" y="6093465"/>
            <a:ext cx="436004" cy="31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12" descr="Nebius Launches Nebius Robotics and ...">
            <a:extLst>
              <a:ext uri="{FF2B5EF4-FFF2-40B4-BE49-F238E27FC236}">
                <a16:creationId xmlns:a16="http://schemas.microsoft.com/office/drawing/2014/main" id="{79740079-5462-5482-DF85-A5E0CE8E1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0010" y="6133168"/>
            <a:ext cx="848404" cy="23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Google Shape;384;p41">
            <a:extLst>
              <a:ext uri="{FF2B5EF4-FFF2-40B4-BE49-F238E27FC236}">
                <a16:creationId xmlns:a16="http://schemas.microsoft.com/office/drawing/2014/main" id="{ED39F8A5-4F08-E343-3F4E-6ABF251F7E69}"/>
              </a:ext>
            </a:extLst>
          </p:cNvPr>
          <p:cNvSpPr txBox="1"/>
          <p:nvPr/>
        </p:nvSpPr>
        <p:spPr>
          <a:xfrm>
            <a:off x="4549850" y="2098688"/>
            <a:ext cx="89161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defTabSz="914400">
              <a:defRPr/>
            </a:pPr>
            <a:r>
              <a:rPr lang="en-US" sz="900" kern="0">
                <a:solidFill>
                  <a:srgbClr val="000000"/>
                </a:solidFill>
                <a:latin typeface="Graphik-Light" panose="020B0403030202060203" pitchFamily="34" charset="0"/>
                <a:ea typeface="Calibri"/>
                <a:cs typeface="Calibri"/>
                <a:sym typeface="Calibri"/>
              </a:rPr>
              <a:t>AI/ML researchers</a:t>
            </a:r>
          </a:p>
        </p:txBody>
      </p:sp>
      <p:grpSp>
        <p:nvGrpSpPr>
          <p:cNvPr id="65" name="Group 31">
            <a:extLst>
              <a:ext uri="{FF2B5EF4-FFF2-40B4-BE49-F238E27FC236}">
                <a16:creationId xmlns:a16="http://schemas.microsoft.com/office/drawing/2014/main" id="{6BC734F4-308E-7512-D504-957255308AC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219103" y="2139820"/>
            <a:ext cx="299771" cy="292958"/>
            <a:chOff x="3619" y="663"/>
            <a:chExt cx="440" cy="430"/>
          </a:xfrm>
          <a:solidFill>
            <a:srgbClr val="A100FF"/>
          </a:solidFill>
        </p:grpSpPr>
        <p:sp>
          <p:nvSpPr>
            <p:cNvPr id="128" name="Freeform 32">
              <a:extLst>
                <a:ext uri="{FF2B5EF4-FFF2-40B4-BE49-F238E27FC236}">
                  <a16:creationId xmlns:a16="http://schemas.microsoft.com/office/drawing/2014/main" id="{53C418F2-F940-4334-832D-F2264A7AFA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46" y="806"/>
              <a:ext cx="92" cy="90"/>
            </a:xfrm>
            <a:custGeom>
              <a:avLst/>
              <a:gdLst>
                <a:gd name="T0" fmla="*/ 30 w 60"/>
                <a:gd name="T1" fmla="*/ 60 h 60"/>
                <a:gd name="T2" fmla="*/ 0 w 60"/>
                <a:gd name="T3" fmla="*/ 30 h 60"/>
                <a:gd name="T4" fmla="*/ 30 w 60"/>
                <a:gd name="T5" fmla="*/ 0 h 60"/>
                <a:gd name="T6" fmla="*/ 60 w 60"/>
                <a:gd name="T7" fmla="*/ 30 h 60"/>
                <a:gd name="T8" fmla="*/ 30 w 60"/>
                <a:gd name="T9" fmla="*/ 60 h 60"/>
                <a:gd name="T10" fmla="*/ 30 w 60"/>
                <a:gd name="T11" fmla="*/ 12 h 60"/>
                <a:gd name="T12" fmla="*/ 12 w 60"/>
                <a:gd name="T13" fmla="*/ 30 h 60"/>
                <a:gd name="T14" fmla="*/ 30 w 60"/>
                <a:gd name="T15" fmla="*/ 48 h 60"/>
                <a:gd name="T16" fmla="*/ 48 w 60"/>
                <a:gd name="T17" fmla="*/ 30 h 60"/>
                <a:gd name="T18" fmla="*/ 30 w 60"/>
                <a:gd name="T19" fmla="*/ 1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30" y="60"/>
                  </a:moveTo>
                  <a:cubicBezTo>
                    <a:pt x="13" y="60"/>
                    <a:pt x="0" y="46"/>
                    <a:pt x="0" y="30"/>
                  </a:cubicBezTo>
                  <a:cubicBezTo>
                    <a:pt x="0" y="13"/>
                    <a:pt x="13" y="0"/>
                    <a:pt x="30" y="0"/>
                  </a:cubicBezTo>
                  <a:cubicBezTo>
                    <a:pt x="46" y="0"/>
                    <a:pt x="60" y="13"/>
                    <a:pt x="60" y="30"/>
                  </a:cubicBezTo>
                  <a:cubicBezTo>
                    <a:pt x="60" y="46"/>
                    <a:pt x="46" y="60"/>
                    <a:pt x="30" y="60"/>
                  </a:cubicBezTo>
                  <a:close/>
                  <a:moveTo>
                    <a:pt x="30" y="12"/>
                  </a:moveTo>
                  <a:cubicBezTo>
                    <a:pt x="20" y="12"/>
                    <a:pt x="12" y="20"/>
                    <a:pt x="12" y="30"/>
                  </a:cubicBezTo>
                  <a:cubicBezTo>
                    <a:pt x="12" y="40"/>
                    <a:pt x="20" y="48"/>
                    <a:pt x="30" y="48"/>
                  </a:cubicBezTo>
                  <a:cubicBezTo>
                    <a:pt x="40" y="48"/>
                    <a:pt x="48" y="40"/>
                    <a:pt x="48" y="30"/>
                  </a:cubicBezTo>
                  <a:cubicBezTo>
                    <a:pt x="48" y="20"/>
                    <a:pt x="40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129" name="Freeform 33">
              <a:extLst>
                <a:ext uri="{FF2B5EF4-FFF2-40B4-BE49-F238E27FC236}">
                  <a16:creationId xmlns:a16="http://schemas.microsoft.com/office/drawing/2014/main" id="{9F039B20-922D-BD81-B838-4C7BC8F03D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19" y="914"/>
              <a:ext cx="147" cy="179"/>
            </a:xfrm>
            <a:custGeom>
              <a:avLst/>
              <a:gdLst>
                <a:gd name="T0" fmla="*/ 66 w 96"/>
                <a:gd name="T1" fmla="*/ 120 h 120"/>
                <a:gd name="T2" fmla="*/ 30 w 96"/>
                <a:gd name="T3" fmla="*/ 120 h 120"/>
                <a:gd name="T4" fmla="*/ 24 w 96"/>
                <a:gd name="T5" fmla="*/ 114 h 120"/>
                <a:gd name="T6" fmla="*/ 24 w 96"/>
                <a:gd name="T7" fmla="*/ 69 h 120"/>
                <a:gd name="T8" fmla="*/ 0 w 96"/>
                <a:gd name="T9" fmla="*/ 6 h 120"/>
                <a:gd name="T10" fmla="*/ 6 w 96"/>
                <a:gd name="T11" fmla="*/ 0 h 120"/>
                <a:gd name="T12" fmla="*/ 90 w 96"/>
                <a:gd name="T13" fmla="*/ 0 h 120"/>
                <a:gd name="T14" fmla="*/ 96 w 96"/>
                <a:gd name="T15" fmla="*/ 6 h 120"/>
                <a:gd name="T16" fmla="*/ 72 w 96"/>
                <a:gd name="T17" fmla="*/ 69 h 120"/>
                <a:gd name="T18" fmla="*/ 72 w 96"/>
                <a:gd name="T19" fmla="*/ 114 h 120"/>
                <a:gd name="T20" fmla="*/ 66 w 96"/>
                <a:gd name="T21" fmla="*/ 120 h 120"/>
                <a:gd name="T22" fmla="*/ 36 w 96"/>
                <a:gd name="T23" fmla="*/ 108 h 120"/>
                <a:gd name="T24" fmla="*/ 60 w 96"/>
                <a:gd name="T25" fmla="*/ 108 h 120"/>
                <a:gd name="T26" fmla="*/ 60 w 96"/>
                <a:gd name="T27" fmla="*/ 65 h 120"/>
                <a:gd name="T28" fmla="*/ 64 w 96"/>
                <a:gd name="T29" fmla="*/ 59 h 120"/>
                <a:gd name="T30" fmla="*/ 84 w 96"/>
                <a:gd name="T31" fmla="*/ 12 h 120"/>
                <a:gd name="T32" fmla="*/ 12 w 96"/>
                <a:gd name="T33" fmla="*/ 12 h 120"/>
                <a:gd name="T34" fmla="*/ 31 w 96"/>
                <a:gd name="T35" fmla="*/ 59 h 120"/>
                <a:gd name="T36" fmla="*/ 36 w 96"/>
                <a:gd name="T37" fmla="*/ 65 h 120"/>
                <a:gd name="T38" fmla="*/ 36 w 96"/>
                <a:gd name="T39" fmla="*/ 10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6" h="120">
                  <a:moveTo>
                    <a:pt x="66" y="120"/>
                  </a:moveTo>
                  <a:cubicBezTo>
                    <a:pt x="30" y="120"/>
                    <a:pt x="30" y="120"/>
                    <a:pt x="30" y="120"/>
                  </a:cubicBezTo>
                  <a:cubicBezTo>
                    <a:pt x="27" y="120"/>
                    <a:pt x="24" y="117"/>
                    <a:pt x="24" y="114"/>
                  </a:cubicBezTo>
                  <a:cubicBezTo>
                    <a:pt x="24" y="69"/>
                    <a:pt x="24" y="69"/>
                    <a:pt x="24" y="69"/>
                  </a:cubicBezTo>
                  <a:cubicBezTo>
                    <a:pt x="2" y="61"/>
                    <a:pt x="0" y="34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93" y="0"/>
                    <a:pt x="96" y="2"/>
                    <a:pt x="96" y="6"/>
                  </a:cubicBezTo>
                  <a:cubicBezTo>
                    <a:pt x="96" y="34"/>
                    <a:pt x="94" y="61"/>
                    <a:pt x="72" y="69"/>
                  </a:cubicBezTo>
                  <a:cubicBezTo>
                    <a:pt x="72" y="114"/>
                    <a:pt x="72" y="114"/>
                    <a:pt x="72" y="114"/>
                  </a:cubicBezTo>
                  <a:cubicBezTo>
                    <a:pt x="72" y="117"/>
                    <a:pt x="69" y="120"/>
                    <a:pt x="66" y="120"/>
                  </a:cubicBezTo>
                  <a:close/>
                  <a:moveTo>
                    <a:pt x="36" y="108"/>
                  </a:moveTo>
                  <a:cubicBezTo>
                    <a:pt x="60" y="108"/>
                    <a:pt x="60" y="108"/>
                    <a:pt x="60" y="108"/>
                  </a:cubicBezTo>
                  <a:cubicBezTo>
                    <a:pt x="60" y="65"/>
                    <a:pt x="60" y="65"/>
                    <a:pt x="60" y="65"/>
                  </a:cubicBezTo>
                  <a:cubicBezTo>
                    <a:pt x="60" y="62"/>
                    <a:pt x="62" y="60"/>
                    <a:pt x="64" y="59"/>
                  </a:cubicBezTo>
                  <a:cubicBezTo>
                    <a:pt x="80" y="55"/>
                    <a:pt x="83" y="39"/>
                    <a:pt x="84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39"/>
                    <a:pt x="16" y="55"/>
                    <a:pt x="31" y="59"/>
                  </a:cubicBezTo>
                  <a:cubicBezTo>
                    <a:pt x="34" y="60"/>
                    <a:pt x="36" y="62"/>
                    <a:pt x="36" y="65"/>
                  </a:cubicBezTo>
                  <a:lnTo>
                    <a:pt x="36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130" name="Freeform 34">
              <a:extLst>
                <a:ext uri="{FF2B5EF4-FFF2-40B4-BE49-F238E27FC236}">
                  <a16:creationId xmlns:a16="http://schemas.microsoft.com/office/drawing/2014/main" id="{151A32A6-1A31-EB7D-490B-ECF82C2B46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0" y="806"/>
              <a:ext cx="92" cy="90"/>
            </a:xfrm>
            <a:custGeom>
              <a:avLst/>
              <a:gdLst>
                <a:gd name="T0" fmla="*/ 30 w 60"/>
                <a:gd name="T1" fmla="*/ 60 h 60"/>
                <a:gd name="T2" fmla="*/ 0 w 60"/>
                <a:gd name="T3" fmla="*/ 30 h 60"/>
                <a:gd name="T4" fmla="*/ 30 w 60"/>
                <a:gd name="T5" fmla="*/ 0 h 60"/>
                <a:gd name="T6" fmla="*/ 60 w 60"/>
                <a:gd name="T7" fmla="*/ 30 h 60"/>
                <a:gd name="T8" fmla="*/ 30 w 60"/>
                <a:gd name="T9" fmla="*/ 60 h 60"/>
                <a:gd name="T10" fmla="*/ 30 w 60"/>
                <a:gd name="T11" fmla="*/ 12 h 60"/>
                <a:gd name="T12" fmla="*/ 12 w 60"/>
                <a:gd name="T13" fmla="*/ 30 h 60"/>
                <a:gd name="T14" fmla="*/ 30 w 60"/>
                <a:gd name="T15" fmla="*/ 48 h 60"/>
                <a:gd name="T16" fmla="*/ 48 w 60"/>
                <a:gd name="T17" fmla="*/ 30 h 60"/>
                <a:gd name="T18" fmla="*/ 30 w 60"/>
                <a:gd name="T19" fmla="*/ 1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30" y="60"/>
                  </a:moveTo>
                  <a:cubicBezTo>
                    <a:pt x="13" y="60"/>
                    <a:pt x="0" y="46"/>
                    <a:pt x="0" y="30"/>
                  </a:cubicBezTo>
                  <a:cubicBezTo>
                    <a:pt x="0" y="13"/>
                    <a:pt x="13" y="0"/>
                    <a:pt x="30" y="0"/>
                  </a:cubicBezTo>
                  <a:cubicBezTo>
                    <a:pt x="46" y="0"/>
                    <a:pt x="60" y="13"/>
                    <a:pt x="60" y="30"/>
                  </a:cubicBezTo>
                  <a:cubicBezTo>
                    <a:pt x="60" y="46"/>
                    <a:pt x="46" y="60"/>
                    <a:pt x="30" y="60"/>
                  </a:cubicBezTo>
                  <a:close/>
                  <a:moveTo>
                    <a:pt x="30" y="12"/>
                  </a:moveTo>
                  <a:cubicBezTo>
                    <a:pt x="20" y="12"/>
                    <a:pt x="12" y="20"/>
                    <a:pt x="12" y="30"/>
                  </a:cubicBezTo>
                  <a:cubicBezTo>
                    <a:pt x="12" y="40"/>
                    <a:pt x="20" y="48"/>
                    <a:pt x="30" y="48"/>
                  </a:cubicBezTo>
                  <a:cubicBezTo>
                    <a:pt x="40" y="48"/>
                    <a:pt x="48" y="40"/>
                    <a:pt x="48" y="30"/>
                  </a:cubicBezTo>
                  <a:cubicBezTo>
                    <a:pt x="48" y="20"/>
                    <a:pt x="40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131" name="Freeform 35">
              <a:extLst>
                <a:ext uri="{FF2B5EF4-FFF2-40B4-BE49-F238E27FC236}">
                  <a16:creationId xmlns:a16="http://schemas.microsoft.com/office/drawing/2014/main" id="{7D2755B6-EBE5-0E46-F585-2FC81BF6F2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12" y="914"/>
              <a:ext cx="147" cy="179"/>
            </a:xfrm>
            <a:custGeom>
              <a:avLst/>
              <a:gdLst>
                <a:gd name="T0" fmla="*/ 66 w 96"/>
                <a:gd name="T1" fmla="*/ 120 h 120"/>
                <a:gd name="T2" fmla="*/ 30 w 96"/>
                <a:gd name="T3" fmla="*/ 120 h 120"/>
                <a:gd name="T4" fmla="*/ 24 w 96"/>
                <a:gd name="T5" fmla="*/ 114 h 120"/>
                <a:gd name="T6" fmla="*/ 24 w 96"/>
                <a:gd name="T7" fmla="*/ 69 h 120"/>
                <a:gd name="T8" fmla="*/ 0 w 96"/>
                <a:gd name="T9" fmla="*/ 6 h 120"/>
                <a:gd name="T10" fmla="*/ 6 w 96"/>
                <a:gd name="T11" fmla="*/ 0 h 120"/>
                <a:gd name="T12" fmla="*/ 90 w 96"/>
                <a:gd name="T13" fmla="*/ 0 h 120"/>
                <a:gd name="T14" fmla="*/ 96 w 96"/>
                <a:gd name="T15" fmla="*/ 6 h 120"/>
                <a:gd name="T16" fmla="*/ 72 w 96"/>
                <a:gd name="T17" fmla="*/ 69 h 120"/>
                <a:gd name="T18" fmla="*/ 72 w 96"/>
                <a:gd name="T19" fmla="*/ 114 h 120"/>
                <a:gd name="T20" fmla="*/ 66 w 96"/>
                <a:gd name="T21" fmla="*/ 120 h 120"/>
                <a:gd name="T22" fmla="*/ 36 w 96"/>
                <a:gd name="T23" fmla="*/ 108 h 120"/>
                <a:gd name="T24" fmla="*/ 60 w 96"/>
                <a:gd name="T25" fmla="*/ 108 h 120"/>
                <a:gd name="T26" fmla="*/ 60 w 96"/>
                <a:gd name="T27" fmla="*/ 65 h 120"/>
                <a:gd name="T28" fmla="*/ 64 w 96"/>
                <a:gd name="T29" fmla="*/ 59 h 120"/>
                <a:gd name="T30" fmla="*/ 84 w 96"/>
                <a:gd name="T31" fmla="*/ 12 h 120"/>
                <a:gd name="T32" fmla="*/ 12 w 96"/>
                <a:gd name="T33" fmla="*/ 12 h 120"/>
                <a:gd name="T34" fmla="*/ 31 w 96"/>
                <a:gd name="T35" fmla="*/ 59 h 120"/>
                <a:gd name="T36" fmla="*/ 36 w 96"/>
                <a:gd name="T37" fmla="*/ 65 h 120"/>
                <a:gd name="T38" fmla="*/ 36 w 96"/>
                <a:gd name="T39" fmla="*/ 10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6" h="120">
                  <a:moveTo>
                    <a:pt x="66" y="120"/>
                  </a:moveTo>
                  <a:cubicBezTo>
                    <a:pt x="30" y="120"/>
                    <a:pt x="30" y="120"/>
                    <a:pt x="30" y="120"/>
                  </a:cubicBezTo>
                  <a:cubicBezTo>
                    <a:pt x="27" y="120"/>
                    <a:pt x="24" y="117"/>
                    <a:pt x="24" y="114"/>
                  </a:cubicBezTo>
                  <a:cubicBezTo>
                    <a:pt x="24" y="69"/>
                    <a:pt x="24" y="69"/>
                    <a:pt x="24" y="69"/>
                  </a:cubicBezTo>
                  <a:cubicBezTo>
                    <a:pt x="2" y="61"/>
                    <a:pt x="0" y="34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93" y="0"/>
                    <a:pt x="96" y="2"/>
                    <a:pt x="96" y="6"/>
                  </a:cubicBezTo>
                  <a:cubicBezTo>
                    <a:pt x="96" y="34"/>
                    <a:pt x="94" y="61"/>
                    <a:pt x="72" y="69"/>
                  </a:cubicBezTo>
                  <a:cubicBezTo>
                    <a:pt x="72" y="114"/>
                    <a:pt x="72" y="114"/>
                    <a:pt x="72" y="114"/>
                  </a:cubicBezTo>
                  <a:cubicBezTo>
                    <a:pt x="72" y="117"/>
                    <a:pt x="69" y="120"/>
                    <a:pt x="66" y="120"/>
                  </a:cubicBezTo>
                  <a:close/>
                  <a:moveTo>
                    <a:pt x="36" y="108"/>
                  </a:moveTo>
                  <a:cubicBezTo>
                    <a:pt x="60" y="108"/>
                    <a:pt x="60" y="108"/>
                    <a:pt x="60" y="108"/>
                  </a:cubicBezTo>
                  <a:cubicBezTo>
                    <a:pt x="60" y="65"/>
                    <a:pt x="60" y="65"/>
                    <a:pt x="60" y="65"/>
                  </a:cubicBezTo>
                  <a:cubicBezTo>
                    <a:pt x="60" y="62"/>
                    <a:pt x="62" y="60"/>
                    <a:pt x="64" y="59"/>
                  </a:cubicBezTo>
                  <a:cubicBezTo>
                    <a:pt x="80" y="55"/>
                    <a:pt x="83" y="39"/>
                    <a:pt x="84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39"/>
                    <a:pt x="16" y="55"/>
                    <a:pt x="31" y="59"/>
                  </a:cubicBezTo>
                  <a:cubicBezTo>
                    <a:pt x="34" y="60"/>
                    <a:pt x="36" y="62"/>
                    <a:pt x="36" y="65"/>
                  </a:cubicBezTo>
                  <a:lnTo>
                    <a:pt x="36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132" name="Freeform 36">
              <a:extLst>
                <a:ext uri="{FF2B5EF4-FFF2-40B4-BE49-F238E27FC236}">
                  <a16:creationId xmlns:a16="http://schemas.microsoft.com/office/drawing/2014/main" id="{7928504A-F657-99DB-7E35-399B7D5EC9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3" y="663"/>
              <a:ext cx="92" cy="90"/>
            </a:xfrm>
            <a:custGeom>
              <a:avLst/>
              <a:gdLst>
                <a:gd name="T0" fmla="*/ 30 w 60"/>
                <a:gd name="T1" fmla="*/ 60 h 60"/>
                <a:gd name="T2" fmla="*/ 0 w 60"/>
                <a:gd name="T3" fmla="*/ 30 h 60"/>
                <a:gd name="T4" fmla="*/ 30 w 60"/>
                <a:gd name="T5" fmla="*/ 0 h 60"/>
                <a:gd name="T6" fmla="*/ 60 w 60"/>
                <a:gd name="T7" fmla="*/ 30 h 60"/>
                <a:gd name="T8" fmla="*/ 30 w 60"/>
                <a:gd name="T9" fmla="*/ 60 h 60"/>
                <a:gd name="T10" fmla="*/ 30 w 60"/>
                <a:gd name="T11" fmla="*/ 12 h 60"/>
                <a:gd name="T12" fmla="*/ 12 w 60"/>
                <a:gd name="T13" fmla="*/ 30 h 60"/>
                <a:gd name="T14" fmla="*/ 30 w 60"/>
                <a:gd name="T15" fmla="*/ 48 h 60"/>
                <a:gd name="T16" fmla="*/ 48 w 60"/>
                <a:gd name="T17" fmla="*/ 30 h 60"/>
                <a:gd name="T18" fmla="*/ 30 w 60"/>
                <a:gd name="T19" fmla="*/ 1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30" y="60"/>
                  </a:moveTo>
                  <a:cubicBezTo>
                    <a:pt x="13" y="60"/>
                    <a:pt x="0" y="46"/>
                    <a:pt x="0" y="30"/>
                  </a:cubicBezTo>
                  <a:cubicBezTo>
                    <a:pt x="0" y="13"/>
                    <a:pt x="13" y="0"/>
                    <a:pt x="30" y="0"/>
                  </a:cubicBezTo>
                  <a:cubicBezTo>
                    <a:pt x="46" y="0"/>
                    <a:pt x="60" y="13"/>
                    <a:pt x="60" y="30"/>
                  </a:cubicBezTo>
                  <a:cubicBezTo>
                    <a:pt x="60" y="46"/>
                    <a:pt x="46" y="60"/>
                    <a:pt x="30" y="60"/>
                  </a:cubicBezTo>
                  <a:close/>
                  <a:moveTo>
                    <a:pt x="30" y="12"/>
                  </a:moveTo>
                  <a:cubicBezTo>
                    <a:pt x="20" y="12"/>
                    <a:pt x="12" y="20"/>
                    <a:pt x="12" y="30"/>
                  </a:cubicBezTo>
                  <a:cubicBezTo>
                    <a:pt x="12" y="40"/>
                    <a:pt x="20" y="48"/>
                    <a:pt x="30" y="48"/>
                  </a:cubicBezTo>
                  <a:cubicBezTo>
                    <a:pt x="40" y="48"/>
                    <a:pt x="48" y="40"/>
                    <a:pt x="48" y="30"/>
                  </a:cubicBezTo>
                  <a:cubicBezTo>
                    <a:pt x="48" y="20"/>
                    <a:pt x="40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133" name="Freeform 37">
              <a:extLst>
                <a:ext uri="{FF2B5EF4-FFF2-40B4-BE49-F238E27FC236}">
                  <a16:creationId xmlns:a16="http://schemas.microsoft.com/office/drawing/2014/main" id="{EBF36CEA-076E-E155-5F50-AFD48CCE7A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66" y="771"/>
              <a:ext cx="146" cy="179"/>
            </a:xfrm>
            <a:custGeom>
              <a:avLst/>
              <a:gdLst>
                <a:gd name="T0" fmla="*/ 66 w 96"/>
                <a:gd name="T1" fmla="*/ 120 h 120"/>
                <a:gd name="T2" fmla="*/ 30 w 96"/>
                <a:gd name="T3" fmla="*/ 120 h 120"/>
                <a:gd name="T4" fmla="*/ 24 w 96"/>
                <a:gd name="T5" fmla="*/ 114 h 120"/>
                <a:gd name="T6" fmla="*/ 24 w 96"/>
                <a:gd name="T7" fmla="*/ 69 h 120"/>
                <a:gd name="T8" fmla="*/ 0 w 96"/>
                <a:gd name="T9" fmla="*/ 6 h 120"/>
                <a:gd name="T10" fmla="*/ 6 w 96"/>
                <a:gd name="T11" fmla="*/ 0 h 120"/>
                <a:gd name="T12" fmla="*/ 90 w 96"/>
                <a:gd name="T13" fmla="*/ 0 h 120"/>
                <a:gd name="T14" fmla="*/ 96 w 96"/>
                <a:gd name="T15" fmla="*/ 6 h 120"/>
                <a:gd name="T16" fmla="*/ 72 w 96"/>
                <a:gd name="T17" fmla="*/ 69 h 120"/>
                <a:gd name="T18" fmla="*/ 72 w 96"/>
                <a:gd name="T19" fmla="*/ 114 h 120"/>
                <a:gd name="T20" fmla="*/ 66 w 96"/>
                <a:gd name="T21" fmla="*/ 120 h 120"/>
                <a:gd name="T22" fmla="*/ 36 w 96"/>
                <a:gd name="T23" fmla="*/ 108 h 120"/>
                <a:gd name="T24" fmla="*/ 60 w 96"/>
                <a:gd name="T25" fmla="*/ 108 h 120"/>
                <a:gd name="T26" fmla="*/ 60 w 96"/>
                <a:gd name="T27" fmla="*/ 65 h 120"/>
                <a:gd name="T28" fmla="*/ 64 w 96"/>
                <a:gd name="T29" fmla="*/ 59 h 120"/>
                <a:gd name="T30" fmla="*/ 84 w 96"/>
                <a:gd name="T31" fmla="*/ 12 h 120"/>
                <a:gd name="T32" fmla="*/ 12 w 96"/>
                <a:gd name="T33" fmla="*/ 12 h 120"/>
                <a:gd name="T34" fmla="*/ 31 w 96"/>
                <a:gd name="T35" fmla="*/ 59 h 120"/>
                <a:gd name="T36" fmla="*/ 36 w 96"/>
                <a:gd name="T37" fmla="*/ 65 h 120"/>
                <a:gd name="T38" fmla="*/ 36 w 96"/>
                <a:gd name="T39" fmla="*/ 10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6" h="120">
                  <a:moveTo>
                    <a:pt x="66" y="120"/>
                  </a:moveTo>
                  <a:cubicBezTo>
                    <a:pt x="30" y="120"/>
                    <a:pt x="30" y="120"/>
                    <a:pt x="30" y="120"/>
                  </a:cubicBezTo>
                  <a:cubicBezTo>
                    <a:pt x="27" y="120"/>
                    <a:pt x="24" y="117"/>
                    <a:pt x="24" y="114"/>
                  </a:cubicBezTo>
                  <a:cubicBezTo>
                    <a:pt x="24" y="69"/>
                    <a:pt x="24" y="69"/>
                    <a:pt x="24" y="69"/>
                  </a:cubicBezTo>
                  <a:cubicBezTo>
                    <a:pt x="2" y="61"/>
                    <a:pt x="0" y="34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93" y="0"/>
                    <a:pt x="96" y="2"/>
                    <a:pt x="96" y="6"/>
                  </a:cubicBezTo>
                  <a:cubicBezTo>
                    <a:pt x="96" y="34"/>
                    <a:pt x="94" y="61"/>
                    <a:pt x="72" y="69"/>
                  </a:cubicBezTo>
                  <a:cubicBezTo>
                    <a:pt x="72" y="114"/>
                    <a:pt x="72" y="114"/>
                    <a:pt x="72" y="114"/>
                  </a:cubicBezTo>
                  <a:cubicBezTo>
                    <a:pt x="72" y="117"/>
                    <a:pt x="69" y="120"/>
                    <a:pt x="66" y="120"/>
                  </a:cubicBezTo>
                  <a:close/>
                  <a:moveTo>
                    <a:pt x="36" y="108"/>
                  </a:moveTo>
                  <a:cubicBezTo>
                    <a:pt x="60" y="108"/>
                    <a:pt x="60" y="108"/>
                    <a:pt x="60" y="108"/>
                  </a:cubicBezTo>
                  <a:cubicBezTo>
                    <a:pt x="60" y="65"/>
                    <a:pt x="60" y="65"/>
                    <a:pt x="60" y="65"/>
                  </a:cubicBezTo>
                  <a:cubicBezTo>
                    <a:pt x="60" y="62"/>
                    <a:pt x="62" y="60"/>
                    <a:pt x="64" y="59"/>
                  </a:cubicBezTo>
                  <a:cubicBezTo>
                    <a:pt x="80" y="55"/>
                    <a:pt x="83" y="39"/>
                    <a:pt x="84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39"/>
                    <a:pt x="16" y="55"/>
                    <a:pt x="31" y="59"/>
                  </a:cubicBezTo>
                  <a:cubicBezTo>
                    <a:pt x="34" y="60"/>
                    <a:pt x="36" y="62"/>
                    <a:pt x="36" y="65"/>
                  </a:cubicBezTo>
                  <a:lnTo>
                    <a:pt x="36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</p:grpSp>
      <p:sp>
        <p:nvSpPr>
          <p:cNvPr id="66" name="Google Shape;388;p41">
            <a:extLst>
              <a:ext uri="{FF2B5EF4-FFF2-40B4-BE49-F238E27FC236}">
                <a16:creationId xmlns:a16="http://schemas.microsoft.com/office/drawing/2014/main" id="{8D002D07-A8A1-5DBB-D59E-649CAF14EA55}"/>
              </a:ext>
            </a:extLst>
          </p:cNvPr>
          <p:cNvSpPr txBox="1"/>
          <p:nvPr/>
        </p:nvSpPr>
        <p:spPr>
          <a:xfrm>
            <a:off x="7759177" y="2098688"/>
            <a:ext cx="934279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defTabSz="914400">
              <a:defRPr/>
            </a:pPr>
            <a:r>
              <a:rPr lang="en-US" sz="900" kern="0">
                <a:solidFill>
                  <a:srgbClr val="000000"/>
                </a:solidFill>
                <a:latin typeface="Graphik-Light" panose="020B0403030202060203" pitchFamily="34" charset="0"/>
                <a:ea typeface="Calibri"/>
                <a:cs typeface="Calibri"/>
                <a:sym typeface="Calibri"/>
              </a:rPr>
              <a:t>Gen AI developers</a:t>
            </a:r>
          </a:p>
        </p:txBody>
      </p:sp>
      <p:grpSp>
        <p:nvGrpSpPr>
          <p:cNvPr id="67" name="Group 31">
            <a:extLst>
              <a:ext uri="{FF2B5EF4-FFF2-40B4-BE49-F238E27FC236}">
                <a16:creationId xmlns:a16="http://schemas.microsoft.com/office/drawing/2014/main" id="{DEC2857E-8AA6-9907-5182-14E7281D2C4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423151" y="2139820"/>
            <a:ext cx="299771" cy="292958"/>
            <a:chOff x="3619" y="663"/>
            <a:chExt cx="440" cy="430"/>
          </a:xfrm>
          <a:solidFill>
            <a:srgbClr val="A100FF"/>
          </a:solidFill>
        </p:grpSpPr>
        <p:sp>
          <p:nvSpPr>
            <p:cNvPr id="122" name="Freeform 32">
              <a:extLst>
                <a:ext uri="{FF2B5EF4-FFF2-40B4-BE49-F238E27FC236}">
                  <a16:creationId xmlns:a16="http://schemas.microsoft.com/office/drawing/2014/main" id="{C0A08B15-8F29-B5AC-DE83-771A799358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46" y="806"/>
              <a:ext cx="92" cy="90"/>
            </a:xfrm>
            <a:custGeom>
              <a:avLst/>
              <a:gdLst>
                <a:gd name="T0" fmla="*/ 30 w 60"/>
                <a:gd name="T1" fmla="*/ 60 h 60"/>
                <a:gd name="T2" fmla="*/ 0 w 60"/>
                <a:gd name="T3" fmla="*/ 30 h 60"/>
                <a:gd name="T4" fmla="*/ 30 w 60"/>
                <a:gd name="T5" fmla="*/ 0 h 60"/>
                <a:gd name="T6" fmla="*/ 60 w 60"/>
                <a:gd name="T7" fmla="*/ 30 h 60"/>
                <a:gd name="T8" fmla="*/ 30 w 60"/>
                <a:gd name="T9" fmla="*/ 60 h 60"/>
                <a:gd name="T10" fmla="*/ 30 w 60"/>
                <a:gd name="T11" fmla="*/ 12 h 60"/>
                <a:gd name="T12" fmla="*/ 12 w 60"/>
                <a:gd name="T13" fmla="*/ 30 h 60"/>
                <a:gd name="T14" fmla="*/ 30 w 60"/>
                <a:gd name="T15" fmla="*/ 48 h 60"/>
                <a:gd name="T16" fmla="*/ 48 w 60"/>
                <a:gd name="T17" fmla="*/ 30 h 60"/>
                <a:gd name="T18" fmla="*/ 30 w 60"/>
                <a:gd name="T19" fmla="*/ 1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30" y="60"/>
                  </a:moveTo>
                  <a:cubicBezTo>
                    <a:pt x="13" y="60"/>
                    <a:pt x="0" y="46"/>
                    <a:pt x="0" y="30"/>
                  </a:cubicBezTo>
                  <a:cubicBezTo>
                    <a:pt x="0" y="13"/>
                    <a:pt x="13" y="0"/>
                    <a:pt x="30" y="0"/>
                  </a:cubicBezTo>
                  <a:cubicBezTo>
                    <a:pt x="46" y="0"/>
                    <a:pt x="60" y="13"/>
                    <a:pt x="60" y="30"/>
                  </a:cubicBezTo>
                  <a:cubicBezTo>
                    <a:pt x="60" y="46"/>
                    <a:pt x="46" y="60"/>
                    <a:pt x="30" y="60"/>
                  </a:cubicBezTo>
                  <a:close/>
                  <a:moveTo>
                    <a:pt x="30" y="12"/>
                  </a:moveTo>
                  <a:cubicBezTo>
                    <a:pt x="20" y="12"/>
                    <a:pt x="12" y="20"/>
                    <a:pt x="12" y="30"/>
                  </a:cubicBezTo>
                  <a:cubicBezTo>
                    <a:pt x="12" y="40"/>
                    <a:pt x="20" y="48"/>
                    <a:pt x="30" y="48"/>
                  </a:cubicBezTo>
                  <a:cubicBezTo>
                    <a:pt x="40" y="48"/>
                    <a:pt x="48" y="40"/>
                    <a:pt x="48" y="30"/>
                  </a:cubicBezTo>
                  <a:cubicBezTo>
                    <a:pt x="48" y="20"/>
                    <a:pt x="40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123" name="Freeform 33">
              <a:extLst>
                <a:ext uri="{FF2B5EF4-FFF2-40B4-BE49-F238E27FC236}">
                  <a16:creationId xmlns:a16="http://schemas.microsoft.com/office/drawing/2014/main" id="{105EB421-B4EF-0D9A-40B6-44782F9E9E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19" y="914"/>
              <a:ext cx="147" cy="179"/>
            </a:xfrm>
            <a:custGeom>
              <a:avLst/>
              <a:gdLst>
                <a:gd name="T0" fmla="*/ 66 w 96"/>
                <a:gd name="T1" fmla="*/ 120 h 120"/>
                <a:gd name="T2" fmla="*/ 30 w 96"/>
                <a:gd name="T3" fmla="*/ 120 h 120"/>
                <a:gd name="T4" fmla="*/ 24 w 96"/>
                <a:gd name="T5" fmla="*/ 114 h 120"/>
                <a:gd name="T6" fmla="*/ 24 w 96"/>
                <a:gd name="T7" fmla="*/ 69 h 120"/>
                <a:gd name="T8" fmla="*/ 0 w 96"/>
                <a:gd name="T9" fmla="*/ 6 h 120"/>
                <a:gd name="T10" fmla="*/ 6 w 96"/>
                <a:gd name="T11" fmla="*/ 0 h 120"/>
                <a:gd name="T12" fmla="*/ 90 w 96"/>
                <a:gd name="T13" fmla="*/ 0 h 120"/>
                <a:gd name="T14" fmla="*/ 96 w 96"/>
                <a:gd name="T15" fmla="*/ 6 h 120"/>
                <a:gd name="T16" fmla="*/ 72 w 96"/>
                <a:gd name="T17" fmla="*/ 69 h 120"/>
                <a:gd name="T18" fmla="*/ 72 w 96"/>
                <a:gd name="T19" fmla="*/ 114 h 120"/>
                <a:gd name="T20" fmla="*/ 66 w 96"/>
                <a:gd name="T21" fmla="*/ 120 h 120"/>
                <a:gd name="T22" fmla="*/ 36 w 96"/>
                <a:gd name="T23" fmla="*/ 108 h 120"/>
                <a:gd name="T24" fmla="*/ 60 w 96"/>
                <a:gd name="T25" fmla="*/ 108 h 120"/>
                <a:gd name="T26" fmla="*/ 60 w 96"/>
                <a:gd name="T27" fmla="*/ 65 h 120"/>
                <a:gd name="T28" fmla="*/ 64 w 96"/>
                <a:gd name="T29" fmla="*/ 59 h 120"/>
                <a:gd name="T30" fmla="*/ 84 w 96"/>
                <a:gd name="T31" fmla="*/ 12 h 120"/>
                <a:gd name="T32" fmla="*/ 12 w 96"/>
                <a:gd name="T33" fmla="*/ 12 h 120"/>
                <a:gd name="T34" fmla="*/ 31 w 96"/>
                <a:gd name="T35" fmla="*/ 59 h 120"/>
                <a:gd name="T36" fmla="*/ 36 w 96"/>
                <a:gd name="T37" fmla="*/ 65 h 120"/>
                <a:gd name="T38" fmla="*/ 36 w 96"/>
                <a:gd name="T39" fmla="*/ 10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6" h="120">
                  <a:moveTo>
                    <a:pt x="66" y="120"/>
                  </a:moveTo>
                  <a:cubicBezTo>
                    <a:pt x="30" y="120"/>
                    <a:pt x="30" y="120"/>
                    <a:pt x="30" y="120"/>
                  </a:cubicBezTo>
                  <a:cubicBezTo>
                    <a:pt x="27" y="120"/>
                    <a:pt x="24" y="117"/>
                    <a:pt x="24" y="114"/>
                  </a:cubicBezTo>
                  <a:cubicBezTo>
                    <a:pt x="24" y="69"/>
                    <a:pt x="24" y="69"/>
                    <a:pt x="24" y="69"/>
                  </a:cubicBezTo>
                  <a:cubicBezTo>
                    <a:pt x="2" y="61"/>
                    <a:pt x="0" y="34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93" y="0"/>
                    <a:pt x="96" y="2"/>
                    <a:pt x="96" y="6"/>
                  </a:cubicBezTo>
                  <a:cubicBezTo>
                    <a:pt x="96" y="34"/>
                    <a:pt x="94" y="61"/>
                    <a:pt x="72" y="69"/>
                  </a:cubicBezTo>
                  <a:cubicBezTo>
                    <a:pt x="72" y="114"/>
                    <a:pt x="72" y="114"/>
                    <a:pt x="72" y="114"/>
                  </a:cubicBezTo>
                  <a:cubicBezTo>
                    <a:pt x="72" y="117"/>
                    <a:pt x="69" y="120"/>
                    <a:pt x="66" y="120"/>
                  </a:cubicBezTo>
                  <a:close/>
                  <a:moveTo>
                    <a:pt x="36" y="108"/>
                  </a:moveTo>
                  <a:cubicBezTo>
                    <a:pt x="60" y="108"/>
                    <a:pt x="60" y="108"/>
                    <a:pt x="60" y="108"/>
                  </a:cubicBezTo>
                  <a:cubicBezTo>
                    <a:pt x="60" y="65"/>
                    <a:pt x="60" y="65"/>
                    <a:pt x="60" y="65"/>
                  </a:cubicBezTo>
                  <a:cubicBezTo>
                    <a:pt x="60" y="62"/>
                    <a:pt x="62" y="60"/>
                    <a:pt x="64" y="59"/>
                  </a:cubicBezTo>
                  <a:cubicBezTo>
                    <a:pt x="80" y="55"/>
                    <a:pt x="83" y="39"/>
                    <a:pt x="84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39"/>
                    <a:pt x="16" y="55"/>
                    <a:pt x="31" y="59"/>
                  </a:cubicBezTo>
                  <a:cubicBezTo>
                    <a:pt x="34" y="60"/>
                    <a:pt x="36" y="62"/>
                    <a:pt x="36" y="65"/>
                  </a:cubicBezTo>
                  <a:lnTo>
                    <a:pt x="36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124" name="Freeform 34">
              <a:extLst>
                <a:ext uri="{FF2B5EF4-FFF2-40B4-BE49-F238E27FC236}">
                  <a16:creationId xmlns:a16="http://schemas.microsoft.com/office/drawing/2014/main" id="{020A9CB0-D61B-BB36-E51E-5036F1CDFA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0" y="806"/>
              <a:ext cx="92" cy="90"/>
            </a:xfrm>
            <a:custGeom>
              <a:avLst/>
              <a:gdLst>
                <a:gd name="T0" fmla="*/ 30 w 60"/>
                <a:gd name="T1" fmla="*/ 60 h 60"/>
                <a:gd name="T2" fmla="*/ 0 w 60"/>
                <a:gd name="T3" fmla="*/ 30 h 60"/>
                <a:gd name="T4" fmla="*/ 30 w 60"/>
                <a:gd name="T5" fmla="*/ 0 h 60"/>
                <a:gd name="T6" fmla="*/ 60 w 60"/>
                <a:gd name="T7" fmla="*/ 30 h 60"/>
                <a:gd name="T8" fmla="*/ 30 w 60"/>
                <a:gd name="T9" fmla="*/ 60 h 60"/>
                <a:gd name="T10" fmla="*/ 30 w 60"/>
                <a:gd name="T11" fmla="*/ 12 h 60"/>
                <a:gd name="T12" fmla="*/ 12 w 60"/>
                <a:gd name="T13" fmla="*/ 30 h 60"/>
                <a:gd name="T14" fmla="*/ 30 w 60"/>
                <a:gd name="T15" fmla="*/ 48 h 60"/>
                <a:gd name="T16" fmla="*/ 48 w 60"/>
                <a:gd name="T17" fmla="*/ 30 h 60"/>
                <a:gd name="T18" fmla="*/ 30 w 60"/>
                <a:gd name="T19" fmla="*/ 1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30" y="60"/>
                  </a:moveTo>
                  <a:cubicBezTo>
                    <a:pt x="13" y="60"/>
                    <a:pt x="0" y="46"/>
                    <a:pt x="0" y="30"/>
                  </a:cubicBezTo>
                  <a:cubicBezTo>
                    <a:pt x="0" y="13"/>
                    <a:pt x="13" y="0"/>
                    <a:pt x="30" y="0"/>
                  </a:cubicBezTo>
                  <a:cubicBezTo>
                    <a:pt x="46" y="0"/>
                    <a:pt x="60" y="13"/>
                    <a:pt x="60" y="30"/>
                  </a:cubicBezTo>
                  <a:cubicBezTo>
                    <a:pt x="60" y="46"/>
                    <a:pt x="46" y="60"/>
                    <a:pt x="30" y="60"/>
                  </a:cubicBezTo>
                  <a:close/>
                  <a:moveTo>
                    <a:pt x="30" y="12"/>
                  </a:moveTo>
                  <a:cubicBezTo>
                    <a:pt x="20" y="12"/>
                    <a:pt x="12" y="20"/>
                    <a:pt x="12" y="30"/>
                  </a:cubicBezTo>
                  <a:cubicBezTo>
                    <a:pt x="12" y="40"/>
                    <a:pt x="20" y="48"/>
                    <a:pt x="30" y="48"/>
                  </a:cubicBezTo>
                  <a:cubicBezTo>
                    <a:pt x="40" y="48"/>
                    <a:pt x="48" y="40"/>
                    <a:pt x="48" y="30"/>
                  </a:cubicBezTo>
                  <a:cubicBezTo>
                    <a:pt x="48" y="20"/>
                    <a:pt x="40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125" name="Freeform 35">
              <a:extLst>
                <a:ext uri="{FF2B5EF4-FFF2-40B4-BE49-F238E27FC236}">
                  <a16:creationId xmlns:a16="http://schemas.microsoft.com/office/drawing/2014/main" id="{F3DAA653-B910-62E5-F5BB-16D3401A28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12" y="914"/>
              <a:ext cx="147" cy="179"/>
            </a:xfrm>
            <a:custGeom>
              <a:avLst/>
              <a:gdLst>
                <a:gd name="T0" fmla="*/ 66 w 96"/>
                <a:gd name="T1" fmla="*/ 120 h 120"/>
                <a:gd name="T2" fmla="*/ 30 w 96"/>
                <a:gd name="T3" fmla="*/ 120 h 120"/>
                <a:gd name="T4" fmla="*/ 24 w 96"/>
                <a:gd name="T5" fmla="*/ 114 h 120"/>
                <a:gd name="T6" fmla="*/ 24 w 96"/>
                <a:gd name="T7" fmla="*/ 69 h 120"/>
                <a:gd name="T8" fmla="*/ 0 w 96"/>
                <a:gd name="T9" fmla="*/ 6 h 120"/>
                <a:gd name="T10" fmla="*/ 6 w 96"/>
                <a:gd name="T11" fmla="*/ 0 h 120"/>
                <a:gd name="T12" fmla="*/ 90 w 96"/>
                <a:gd name="T13" fmla="*/ 0 h 120"/>
                <a:gd name="T14" fmla="*/ 96 w 96"/>
                <a:gd name="T15" fmla="*/ 6 h 120"/>
                <a:gd name="T16" fmla="*/ 72 w 96"/>
                <a:gd name="T17" fmla="*/ 69 h 120"/>
                <a:gd name="T18" fmla="*/ 72 w 96"/>
                <a:gd name="T19" fmla="*/ 114 h 120"/>
                <a:gd name="T20" fmla="*/ 66 w 96"/>
                <a:gd name="T21" fmla="*/ 120 h 120"/>
                <a:gd name="T22" fmla="*/ 36 w 96"/>
                <a:gd name="T23" fmla="*/ 108 h 120"/>
                <a:gd name="T24" fmla="*/ 60 w 96"/>
                <a:gd name="T25" fmla="*/ 108 h 120"/>
                <a:gd name="T26" fmla="*/ 60 w 96"/>
                <a:gd name="T27" fmla="*/ 65 h 120"/>
                <a:gd name="T28" fmla="*/ 64 w 96"/>
                <a:gd name="T29" fmla="*/ 59 h 120"/>
                <a:gd name="T30" fmla="*/ 84 w 96"/>
                <a:gd name="T31" fmla="*/ 12 h 120"/>
                <a:gd name="T32" fmla="*/ 12 w 96"/>
                <a:gd name="T33" fmla="*/ 12 h 120"/>
                <a:gd name="T34" fmla="*/ 31 w 96"/>
                <a:gd name="T35" fmla="*/ 59 h 120"/>
                <a:gd name="T36" fmla="*/ 36 w 96"/>
                <a:gd name="T37" fmla="*/ 65 h 120"/>
                <a:gd name="T38" fmla="*/ 36 w 96"/>
                <a:gd name="T39" fmla="*/ 10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6" h="120">
                  <a:moveTo>
                    <a:pt x="66" y="120"/>
                  </a:moveTo>
                  <a:cubicBezTo>
                    <a:pt x="30" y="120"/>
                    <a:pt x="30" y="120"/>
                    <a:pt x="30" y="120"/>
                  </a:cubicBezTo>
                  <a:cubicBezTo>
                    <a:pt x="27" y="120"/>
                    <a:pt x="24" y="117"/>
                    <a:pt x="24" y="114"/>
                  </a:cubicBezTo>
                  <a:cubicBezTo>
                    <a:pt x="24" y="69"/>
                    <a:pt x="24" y="69"/>
                    <a:pt x="24" y="69"/>
                  </a:cubicBezTo>
                  <a:cubicBezTo>
                    <a:pt x="2" y="61"/>
                    <a:pt x="0" y="34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93" y="0"/>
                    <a:pt x="96" y="2"/>
                    <a:pt x="96" y="6"/>
                  </a:cubicBezTo>
                  <a:cubicBezTo>
                    <a:pt x="96" y="34"/>
                    <a:pt x="94" y="61"/>
                    <a:pt x="72" y="69"/>
                  </a:cubicBezTo>
                  <a:cubicBezTo>
                    <a:pt x="72" y="114"/>
                    <a:pt x="72" y="114"/>
                    <a:pt x="72" y="114"/>
                  </a:cubicBezTo>
                  <a:cubicBezTo>
                    <a:pt x="72" y="117"/>
                    <a:pt x="69" y="120"/>
                    <a:pt x="66" y="120"/>
                  </a:cubicBezTo>
                  <a:close/>
                  <a:moveTo>
                    <a:pt x="36" y="108"/>
                  </a:moveTo>
                  <a:cubicBezTo>
                    <a:pt x="60" y="108"/>
                    <a:pt x="60" y="108"/>
                    <a:pt x="60" y="108"/>
                  </a:cubicBezTo>
                  <a:cubicBezTo>
                    <a:pt x="60" y="65"/>
                    <a:pt x="60" y="65"/>
                    <a:pt x="60" y="65"/>
                  </a:cubicBezTo>
                  <a:cubicBezTo>
                    <a:pt x="60" y="62"/>
                    <a:pt x="62" y="60"/>
                    <a:pt x="64" y="59"/>
                  </a:cubicBezTo>
                  <a:cubicBezTo>
                    <a:pt x="80" y="55"/>
                    <a:pt x="83" y="39"/>
                    <a:pt x="84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39"/>
                    <a:pt x="16" y="55"/>
                    <a:pt x="31" y="59"/>
                  </a:cubicBezTo>
                  <a:cubicBezTo>
                    <a:pt x="34" y="60"/>
                    <a:pt x="36" y="62"/>
                    <a:pt x="36" y="65"/>
                  </a:cubicBezTo>
                  <a:lnTo>
                    <a:pt x="36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126" name="Freeform 36">
              <a:extLst>
                <a:ext uri="{FF2B5EF4-FFF2-40B4-BE49-F238E27FC236}">
                  <a16:creationId xmlns:a16="http://schemas.microsoft.com/office/drawing/2014/main" id="{04DFD4BC-84F5-B10F-63F2-A0852BF0B4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3" y="663"/>
              <a:ext cx="92" cy="90"/>
            </a:xfrm>
            <a:custGeom>
              <a:avLst/>
              <a:gdLst>
                <a:gd name="T0" fmla="*/ 30 w 60"/>
                <a:gd name="T1" fmla="*/ 60 h 60"/>
                <a:gd name="T2" fmla="*/ 0 w 60"/>
                <a:gd name="T3" fmla="*/ 30 h 60"/>
                <a:gd name="T4" fmla="*/ 30 w 60"/>
                <a:gd name="T5" fmla="*/ 0 h 60"/>
                <a:gd name="T6" fmla="*/ 60 w 60"/>
                <a:gd name="T7" fmla="*/ 30 h 60"/>
                <a:gd name="T8" fmla="*/ 30 w 60"/>
                <a:gd name="T9" fmla="*/ 60 h 60"/>
                <a:gd name="T10" fmla="*/ 30 w 60"/>
                <a:gd name="T11" fmla="*/ 12 h 60"/>
                <a:gd name="T12" fmla="*/ 12 w 60"/>
                <a:gd name="T13" fmla="*/ 30 h 60"/>
                <a:gd name="T14" fmla="*/ 30 w 60"/>
                <a:gd name="T15" fmla="*/ 48 h 60"/>
                <a:gd name="T16" fmla="*/ 48 w 60"/>
                <a:gd name="T17" fmla="*/ 30 h 60"/>
                <a:gd name="T18" fmla="*/ 30 w 60"/>
                <a:gd name="T19" fmla="*/ 1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30" y="60"/>
                  </a:moveTo>
                  <a:cubicBezTo>
                    <a:pt x="13" y="60"/>
                    <a:pt x="0" y="46"/>
                    <a:pt x="0" y="30"/>
                  </a:cubicBezTo>
                  <a:cubicBezTo>
                    <a:pt x="0" y="13"/>
                    <a:pt x="13" y="0"/>
                    <a:pt x="30" y="0"/>
                  </a:cubicBezTo>
                  <a:cubicBezTo>
                    <a:pt x="46" y="0"/>
                    <a:pt x="60" y="13"/>
                    <a:pt x="60" y="30"/>
                  </a:cubicBezTo>
                  <a:cubicBezTo>
                    <a:pt x="60" y="46"/>
                    <a:pt x="46" y="60"/>
                    <a:pt x="30" y="60"/>
                  </a:cubicBezTo>
                  <a:close/>
                  <a:moveTo>
                    <a:pt x="30" y="12"/>
                  </a:moveTo>
                  <a:cubicBezTo>
                    <a:pt x="20" y="12"/>
                    <a:pt x="12" y="20"/>
                    <a:pt x="12" y="30"/>
                  </a:cubicBezTo>
                  <a:cubicBezTo>
                    <a:pt x="12" y="40"/>
                    <a:pt x="20" y="48"/>
                    <a:pt x="30" y="48"/>
                  </a:cubicBezTo>
                  <a:cubicBezTo>
                    <a:pt x="40" y="48"/>
                    <a:pt x="48" y="40"/>
                    <a:pt x="48" y="30"/>
                  </a:cubicBezTo>
                  <a:cubicBezTo>
                    <a:pt x="48" y="20"/>
                    <a:pt x="40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127" name="Freeform 37">
              <a:extLst>
                <a:ext uri="{FF2B5EF4-FFF2-40B4-BE49-F238E27FC236}">
                  <a16:creationId xmlns:a16="http://schemas.microsoft.com/office/drawing/2014/main" id="{C8BAE58A-CE9B-7F88-FD15-3DD2DD259F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66" y="771"/>
              <a:ext cx="146" cy="179"/>
            </a:xfrm>
            <a:custGeom>
              <a:avLst/>
              <a:gdLst>
                <a:gd name="T0" fmla="*/ 66 w 96"/>
                <a:gd name="T1" fmla="*/ 120 h 120"/>
                <a:gd name="T2" fmla="*/ 30 w 96"/>
                <a:gd name="T3" fmla="*/ 120 h 120"/>
                <a:gd name="T4" fmla="*/ 24 w 96"/>
                <a:gd name="T5" fmla="*/ 114 h 120"/>
                <a:gd name="T6" fmla="*/ 24 w 96"/>
                <a:gd name="T7" fmla="*/ 69 h 120"/>
                <a:gd name="T8" fmla="*/ 0 w 96"/>
                <a:gd name="T9" fmla="*/ 6 h 120"/>
                <a:gd name="T10" fmla="*/ 6 w 96"/>
                <a:gd name="T11" fmla="*/ 0 h 120"/>
                <a:gd name="T12" fmla="*/ 90 w 96"/>
                <a:gd name="T13" fmla="*/ 0 h 120"/>
                <a:gd name="T14" fmla="*/ 96 w 96"/>
                <a:gd name="T15" fmla="*/ 6 h 120"/>
                <a:gd name="T16" fmla="*/ 72 w 96"/>
                <a:gd name="T17" fmla="*/ 69 h 120"/>
                <a:gd name="T18" fmla="*/ 72 w 96"/>
                <a:gd name="T19" fmla="*/ 114 h 120"/>
                <a:gd name="T20" fmla="*/ 66 w 96"/>
                <a:gd name="T21" fmla="*/ 120 h 120"/>
                <a:gd name="T22" fmla="*/ 36 w 96"/>
                <a:gd name="T23" fmla="*/ 108 h 120"/>
                <a:gd name="T24" fmla="*/ 60 w 96"/>
                <a:gd name="T25" fmla="*/ 108 h 120"/>
                <a:gd name="T26" fmla="*/ 60 w 96"/>
                <a:gd name="T27" fmla="*/ 65 h 120"/>
                <a:gd name="T28" fmla="*/ 64 w 96"/>
                <a:gd name="T29" fmla="*/ 59 h 120"/>
                <a:gd name="T30" fmla="*/ 84 w 96"/>
                <a:gd name="T31" fmla="*/ 12 h 120"/>
                <a:gd name="T32" fmla="*/ 12 w 96"/>
                <a:gd name="T33" fmla="*/ 12 h 120"/>
                <a:gd name="T34" fmla="*/ 31 w 96"/>
                <a:gd name="T35" fmla="*/ 59 h 120"/>
                <a:gd name="T36" fmla="*/ 36 w 96"/>
                <a:gd name="T37" fmla="*/ 65 h 120"/>
                <a:gd name="T38" fmla="*/ 36 w 96"/>
                <a:gd name="T39" fmla="*/ 10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6" h="120">
                  <a:moveTo>
                    <a:pt x="66" y="120"/>
                  </a:moveTo>
                  <a:cubicBezTo>
                    <a:pt x="30" y="120"/>
                    <a:pt x="30" y="120"/>
                    <a:pt x="30" y="120"/>
                  </a:cubicBezTo>
                  <a:cubicBezTo>
                    <a:pt x="27" y="120"/>
                    <a:pt x="24" y="117"/>
                    <a:pt x="24" y="114"/>
                  </a:cubicBezTo>
                  <a:cubicBezTo>
                    <a:pt x="24" y="69"/>
                    <a:pt x="24" y="69"/>
                    <a:pt x="24" y="69"/>
                  </a:cubicBezTo>
                  <a:cubicBezTo>
                    <a:pt x="2" y="61"/>
                    <a:pt x="0" y="34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93" y="0"/>
                    <a:pt x="96" y="2"/>
                    <a:pt x="96" y="6"/>
                  </a:cubicBezTo>
                  <a:cubicBezTo>
                    <a:pt x="96" y="34"/>
                    <a:pt x="94" y="61"/>
                    <a:pt x="72" y="69"/>
                  </a:cubicBezTo>
                  <a:cubicBezTo>
                    <a:pt x="72" y="114"/>
                    <a:pt x="72" y="114"/>
                    <a:pt x="72" y="114"/>
                  </a:cubicBezTo>
                  <a:cubicBezTo>
                    <a:pt x="72" y="117"/>
                    <a:pt x="69" y="120"/>
                    <a:pt x="66" y="120"/>
                  </a:cubicBezTo>
                  <a:close/>
                  <a:moveTo>
                    <a:pt x="36" y="108"/>
                  </a:moveTo>
                  <a:cubicBezTo>
                    <a:pt x="60" y="108"/>
                    <a:pt x="60" y="108"/>
                    <a:pt x="60" y="108"/>
                  </a:cubicBezTo>
                  <a:cubicBezTo>
                    <a:pt x="60" y="65"/>
                    <a:pt x="60" y="65"/>
                    <a:pt x="60" y="65"/>
                  </a:cubicBezTo>
                  <a:cubicBezTo>
                    <a:pt x="60" y="62"/>
                    <a:pt x="62" y="60"/>
                    <a:pt x="64" y="59"/>
                  </a:cubicBezTo>
                  <a:cubicBezTo>
                    <a:pt x="80" y="55"/>
                    <a:pt x="83" y="39"/>
                    <a:pt x="84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39"/>
                    <a:pt x="16" y="55"/>
                    <a:pt x="31" y="59"/>
                  </a:cubicBezTo>
                  <a:cubicBezTo>
                    <a:pt x="34" y="60"/>
                    <a:pt x="36" y="62"/>
                    <a:pt x="36" y="65"/>
                  </a:cubicBezTo>
                  <a:lnTo>
                    <a:pt x="36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</p:grpSp>
      <p:sp>
        <p:nvSpPr>
          <p:cNvPr id="68" name="Google Shape;386;p41">
            <a:extLst>
              <a:ext uri="{FF2B5EF4-FFF2-40B4-BE49-F238E27FC236}">
                <a16:creationId xmlns:a16="http://schemas.microsoft.com/office/drawing/2014/main" id="{59A9E930-A520-03D2-43D5-36C1BD4DCF36}"/>
              </a:ext>
            </a:extLst>
          </p:cNvPr>
          <p:cNvSpPr txBox="1"/>
          <p:nvPr/>
        </p:nvSpPr>
        <p:spPr>
          <a:xfrm>
            <a:off x="6087811" y="2098688"/>
            <a:ext cx="786939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defTabSz="914400">
              <a:defRPr/>
            </a:pPr>
            <a:r>
              <a:rPr lang="en-US" sz="900" kern="0">
                <a:solidFill>
                  <a:srgbClr val="000000"/>
                </a:solidFill>
                <a:latin typeface="Graphik-Light" panose="020B0403030202060203" pitchFamily="34" charset="0"/>
                <a:ea typeface="Calibri"/>
                <a:cs typeface="Calibri"/>
                <a:sym typeface="Calibri"/>
              </a:rPr>
              <a:t>Data engineers</a:t>
            </a:r>
          </a:p>
        </p:txBody>
      </p:sp>
      <p:grpSp>
        <p:nvGrpSpPr>
          <p:cNvPr id="69" name="Group 31">
            <a:extLst>
              <a:ext uri="{FF2B5EF4-FFF2-40B4-BE49-F238E27FC236}">
                <a16:creationId xmlns:a16="http://schemas.microsoft.com/office/drawing/2014/main" id="{6A51BDC8-0D0C-97B4-A2E9-FF2633A4496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770774" y="2139820"/>
            <a:ext cx="299771" cy="292958"/>
            <a:chOff x="3619" y="663"/>
            <a:chExt cx="440" cy="430"/>
          </a:xfrm>
          <a:solidFill>
            <a:srgbClr val="A100FF"/>
          </a:solidFill>
        </p:grpSpPr>
        <p:sp>
          <p:nvSpPr>
            <p:cNvPr id="116" name="Freeform 32">
              <a:extLst>
                <a:ext uri="{FF2B5EF4-FFF2-40B4-BE49-F238E27FC236}">
                  <a16:creationId xmlns:a16="http://schemas.microsoft.com/office/drawing/2014/main" id="{036C6024-BE55-3B81-1EAA-68A5D6D4DC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46" y="806"/>
              <a:ext cx="92" cy="90"/>
            </a:xfrm>
            <a:custGeom>
              <a:avLst/>
              <a:gdLst>
                <a:gd name="T0" fmla="*/ 30 w 60"/>
                <a:gd name="T1" fmla="*/ 60 h 60"/>
                <a:gd name="T2" fmla="*/ 0 w 60"/>
                <a:gd name="T3" fmla="*/ 30 h 60"/>
                <a:gd name="T4" fmla="*/ 30 w 60"/>
                <a:gd name="T5" fmla="*/ 0 h 60"/>
                <a:gd name="T6" fmla="*/ 60 w 60"/>
                <a:gd name="T7" fmla="*/ 30 h 60"/>
                <a:gd name="T8" fmla="*/ 30 w 60"/>
                <a:gd name="T9" fmla="*/ 60 h 60"/>
                <a:gd name="T10" fmla="*/ 30 w 60"/>
                <a:gd name="T11" fmla="*/ 12 h 60"/>
                <a:gd name="T12" fmla="*/ 12 w 60"/>
                <a:gd name="T13" fmla="*/ 30 h 60"/>
                <a:gd name="T14" fmla="*/ 30 w 60"/>
                <a:gd name="T15" fmla="*/ 48 h 60"/>
                <a:gd name="T16" fmla="*/ 48 w 60"/>
                <a:gd name="T17" fmla="*/ 30 h 60"/>
                <a:gd name="T18" fmla="*/ 30 w 60"/>
                <a:gd name="T19" fmla="*/ 1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30" y="60"/>
                  </a:moveTo>
                  <a:cubicBezTo>
                    <a:pt x="13" y="60"/>
                    <a:pt x="0" y="46"/>
                    <a:pt x="0" y="30"/>
                  </a:cubicBezTo>
                  <a:cubicBezTo>
                    <a:pt x="0" y="13"/>
                    <a:pt x="13" y="0"/>
                    <a:pt x="30" y="0"/>
                  </a:cubicBezTo>
                  <a:cubicBezTo>
                    <a:pt x="46" y="0"/>
                    <a:pt x="60" y="13"/>
                    <a:pt x="60" y="30"/>
                  </a:cubicBezTo>
                  <a:cubicBezTo>
                    <a:pt x="60" y="46"/>
                    <a:pt x="46" y="60"/>
                    <a:pt x="30" y="60"/>
                  </a:cubicBezTo>
                  <a:close/>
                  <a:moveTo>
                    <a:pt x="30" y="12"/>
                  </a:moveTo>
                  <a:cubicBezTo>
                    <a:pt x="20" y="12"/>
                    <a:pt x="12" y="20"/>
                    <a:pt x="12" y="30"/>
                  </a:cubicBezTo>
                  <a:cubicBezTo>
                    <a:pt x="12" y="40"/>
                    <a:pt x="20" y="48"/>
                    <a:pt x="30" y="48"/>
                  </a:cubicBezTo>
                  <a:cubicBezTo>
                    <a:pt x="40" y="48"/>
                    <a:pt x="48" y="40"/>
                    <a:pt x="48" y="30"/>
                  </a:cubicBezTo>
                  <a:cubicBezTo>
                    <a:pt x="48" y="20"/>
                    <a:pt x="40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117" name="Freeform 33">
              <a:extLst>
                <a:ext uri="{FF2B5EF4-FFF2-40B4-BE49-F238E27FC236}">
                  <a16:creationId xmlns:a16="http://schemas.microsoft.com/office/drawing/2014/main" id="{A92CD349-50B2-7046-9F24-93C0AF85F3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19" y="914"/>
              <a:ext cx="147" cy="179"/>
            </a:xfrm>
            <a:custGeom>
              <a:avLst/>
              <a:gdLst>
                <a:gd name="T0" fmla="*/ 66 w 96"/>
                <a:gd name="T1" fmla="*/ 120 h 120"/>
                <a:gd name="T2" fmla="*/ 30 w 96"/>
                <a:gd name="T3" fmla="*/ 120 h 120"/>
                <a:gd name="T4" fmla="*/ 24 w 96"/>
                <a:gd name="T5" fmla="*/ 114 h 120"/>
                <a:gd name="T6" fmla="*/ 24 w 96"/>
                <a:gd name="T7" fmla="*/ 69 h 120"/>
                <a:gd name="T8" fmla="*/ 0 w 96"/>
                <a:gd name="T9" fmla="*/ 6 h 120"/>
                <a:gd name="T10" fmla="*/ 6 w 96"/>
                <a:gd name="T11" fmla="*/ 0 h 120"/>
                <a:gd name="T12" fmla="*/ 90 w 96"/>
                <a:gd name="T13" fmla="*/ 0 h 120"/>
                <a:gd name="T14" fmla="*/ 96 w 96"/>
                <a:gd name="T15" fmla="*/ 6 h 120"/>
                <a:gd name="T16" fmla="*/ 72 w 96"/>
                <a:gd name="T17" fmla="*/ 69 h 120"/>
                <a:gd name="T18" fmla="*/ 72 w 96"/>
                <a:gd name="T19" fmla="*/ 114 h 120"/>
                <a:gd name="T20" fmla="*/ 66 w 96"/>
                <a:gd name="T21" fmla="*/ 120 h 120"/>
                <a:gd name="T22" fmla="*/ 36 w 96"/>
                <a:gd name="T23" fmla="*/ 108 h 120"/>
                <a:gd name="T24" fmla="*/ 60 w 96"/>
                <a:gd name="T25" fmla="*/ 108 h 120"/>
                <a:gd name="T26" fmla="*/ 60 w 96"/>
                <a:gd name="T27" fmla="*/ 65 h 120"/>
                <a:gd name="T28" fmla="*/ 64 w 96"/>
                <a:gd name="T29" fmla="*/ 59 h 120"/>
                <a:gd name="T30" fmla="*/ 84 w 96"/>
                <a:gd name="T31" fmla="*/ 12 h 120"/>
                <a:gd name="T32" fmla="*/ 12 w 96"/>
                <a:gd name="T33" fmla="*/ 12 h 120"/>
                <a:gd name="T34" fmla="*/ 31 w 96"/>
                <a:gd name="T35" fmla="*/ 59 h 120"/>
                <a:gd name="T36" fmla="*/ 36 w 96"/>
                <a:gd name="T37" fmla="*/ 65 h 120"/>
                <a:gd name="T38" fmla="*/ 36 w 96"/>
                <a:gd name="T39" fmla="*/ 10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6" h="120">
                  <a:moveTo>
                    <a:pt x="66" y="120"/>
                  </a:moveTo>
                  <a:cubicBezTo>
                    <a:pt x="30" y="120"/>
                    <a:pt x="30" y="120"/>
                    <a:pt x="30" y="120"/>
                  </a:cubicBezTo>
                  <a:cubicBezTo>
                    <a:pt x="27" y="120"/>
                    <a:pt x="24" y="117"/>
                    <a:pt x="24" y="114"/>
                  </a:cubicBezTo>
                  <a:cubicBezTo>
                    <a:pt x="24" y="69"/>
                    <a:pt x="24" y="69"/>
                    <a:pt x="24" y="69"/>
                  </a:cubicBezTo>
                  <a:cubicBezTo>
                    <a:pt x="2" y="61"/>
                    <a:pt x="0" y="34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93" y="0"/>
                    <a:pt x="96" y="2"/>
                    <a:pt x="96" y="6"/>
                  </a:cubicBezTo>
                  <a:cubicBezTo>
                    <a:pt x="96" y="34"/>
                    <a:pt x="94" y="61"/>
                    <a:pt x="72" y="69"/>
                  </a:cubicBezTo>
                  <a:cubicBezTo>
                    <a:pt x="72" y="114"/>
                    <a:pt x="72" y="114"/>
                    <a:pt x="72" y="114"/>
                  </a:cubicBezTo>
                  <a:cubicBezTo>
                    <a:pt x="72" y="117"/>
                    <a:pt x="69" y="120"/>
                    <a:pt x="66" y="120"/>
                  </a:cubicBezTo>
                  <a:close/>
                  <a:moveTo>
                    <a:pt x="36" y="108"/>
                  </a:moveTo>
                  <a:cubicBezTo>
                    <a:pt x="60" y="108"/>
                    <a:pt x="60" y="108"/>
                    <a:pt x="60" y="108"/>
                  </a:cubicBezTo>
                  <a:cubicBezTo>
                    <a:pt x="60" y="65"/>
                    <a:pt x="60" y="65"/>
                    <a:pt x="60" y="65"/>
                  </a:cubicBezTo>
                  <a:cubicBezTo>
                    <a:pt x="60" y="62"/>
                    <a:pt x="62" y="60"/>
                    <a:pt x="64" y="59"/>
                  </a:cubicBezTo>
                  <a:cubicBezTo>
                    <a:pt x="80" y="55"/>
                    <a:pt x="83" y="39"/>
                    <a:pt x="84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39"/>
                    <a:pt x="16" y="55"/>
                    <a:pt x="31" y="59"/>
                  </a:cubicBezTo>
                  <a:cubicBezTo>
                    <a:pt x="34" y="60"/>
                    <a:pt x="36" y="62"/>
                    <a:pt x="36" y="65"/>
                  </a:cubicBezTo>
                  <a:lnTo>
                    <a:pt x="36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118" name="Freeform 34">
              <a:extLst>
                <a:ext uri="{FF2B5EF4-FFF2-40B4-BE49-F238E27FC236}">
                  <a16:creationId xmlns:a16="http://schemas.microsoft.com/office/drawing/2014/main" id="{1630B91A-F2CD-2C49-0C55-06D761A2E5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0" y="806"/>
              <a:ext cx="92" cy="90"/>
            </a:xfrm>
            <a:custGeom>
              <a:avLst/>
              <a:gdLst>
                <a:gd name="T0" fmla="*/ 30 w 60"/>
                <a:gd name="T1" fmla="*/ 60 h 60"/>
                <a:gd name="T2" fmla="*/ 0 w 60"/>
                <a:gd name="T3" fmla="*/ 30 h 60"/>
                <a:gd name="T4" fmla="*/ 30 w 60"/>
                <a:gd name="T5" fmla="*/ 0 h 60"/>
                <a:gd name="T6" fmla="*/ 60 w 60"/>
                <a:gd name="T7" fmla="*/ 30 h 60"/>
                <a:gd name="T8" fmla="*/ 30 w 60"/>
                <a:gd name="T9" fmla="*/ 60 h 60"/>
                <a:gd name="T10" fmla="*/ 30 w 60"/>
                <a:gd name="T11" fmla="*/ 12 h 60"/>
                <a:gd name="T12" fmla="*/ 12 w 60"/>
                <a:gd name="T13" fmla="*/ 30 h 60"/>
                <a:gd name="T14" fmla="*/ 30 w 60"/>
                <a:gd name="T15" fmla="*/ 48 h 60"/>
                <a:gd name="T16" fmla="*/ 48 w 60"/>
                <a:gd name="T17" fmla="*/ 30 h 60"/>
                <a:gd name="T18" fmla="*/ 30 w 60"/>
                <a:gd name="T19" fmla="*/ 1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30" y="60"/>
                  </a:moveTo>
                  <a:cubicBezTo>
                    <a:pt x="13" y="60"/>
                    <a:pt x="0" y="46"/>
                    <a:pt x="0" y="30"/>
                  </a:cubicBezTo>
                  <a:cubicBezTo>
                    <a:pt x="0" y="13"/>
                    <a:pt x="13" y="0"/>
                    <a:pt x="30" y="0"/>
                  </a:cubicBezTo>
                  <a:cubicBezTo>
                    <a:pt x="46" y="0"/>
                    <a:pt x="60" y="13"/>
                    <a:pt x="60" y="30"/>
                  </a:cubicBezTo>
                  <a:cubicBezTo>
                    <a:pt x="60" y="46"/>
                    <a:pt x="46" y="60"/>
                    <a:pt x="30" y="60"/>
                  </a:cubicBezTo>
                  <a:close/>
                  <a:moveTo>
                    <a:pt x="30" y="12"/>
                  </a:moveTo>
                  <a:cubicBezTo>
                    <a:pt x="20" y="12"/>
                    <a:pt x="12" y="20"/>
                    <a:pt x="12" y="30"/>
                  </a:cubicBezTo>
                  <a:cubicBezTo>
                    <a:pt x="12" y="40"/>
                    <a:pt x="20" y="48"/>
                    <a:pt x="30" y="48"/>
                  </a:cubicBezTo>
                  <a:cubicBezTo>
                    <a:pt x="40" y="48"/>
                    <a:pt x="48" y="40"/>
                    <a:pt x="48" y="30"/>
                  </a:cubicBezTo>
                  <a:cubicBezTo>
                    <a:pt x="48" y="20"/>
                    <a:pt x="40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119" name="Freeform 35">
              <a:extLst>
                <a:ext uri="{FF2B5EF4-FFF2-40B4-BE49-F238E27FC236}">
                  <a16:creationId xmlns:a16="http://schemas.microsoft.com/office/drawing/2014/main" id="{7E22FF65-84FD-0DAC-EE89-80112B1CAD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12" y="914"/>
              <a:ext cx="147" cy="179"/>
            </a:xfrm>
            <a:custGeom>
              <a:avLst/>
              <a:gdLst>
                <a:gd name="T0" fmla="*/ 66 w 96"/>
                <a:gd name="T1" fmla="*/ 120 h 120"/>
                <a:gd name="T2" fmla="*/ 30 w 96"/>
                <a:gd name="T3" fmla="*/ 120 h 120"/>
                <a:gd name="T4" fmla="*/ 24 w 96"/>
                <a:gd name="T5" fmla="*/ 114 h 120"/>
                <a:gd name="T6" fmla="*/ 24 w 96"/>
                <a:gd name="T7" fmla="*/ 69 h 120"/>
                <a:gd name="T8" fmla="*/ 0 w 96"/>
                <a:gd name="T9" fmla="*/ 6 h 120"/>
                <a:gd name="T10" fmla="*/ 6 w 96"/>
                <a:gd name="T11" fmla="*/ 0 h 120"/>
                <a:gd name="T12" fmla="*/ 90 w 96"/>
                <a:gd name="T13" fmla="*/ 0 h 120"/>
                <a:gd name="T14" fmla="*/ 96 w 96"/>
                <a:gd name="T15" fmla="*/ 6 h 120"/>
                <a:gd name="T16" fmla="*/ 72 w 96"/>
                <a:gd name="T17" fmla="*/ 69 h 120"/>
                <a:gd name="T18" fmla="*/ 72 w 96"/>
                <a:gd name="T19" fmla="*/ 114 h 120"/>
                <a:gd name="T20" fmla="*/ 66 w 96"/>
                <a:gd name="T21" fmla="*/ 120 h 120"/>
                <a:gd name="T22" fmla="*/ 36 w 96"/>
                <a:gd name="T23" fmla="*/ 108 h 120"/>
                <a:gd name="T24" fmla="*/ 60 w 96"/>
                <a:gd name="T25" fmla="*/ 108 h 120"/>
                <a:gd name="T26" fmla="*/ 60 w 96"/>
                <a:gd name="T27" fmla="*/ 65 h 120"/>
                <a:gd name="T28" fmla="*/ 64 w 96"/>
                <a:gd name="T29" fmla="*/ 59 h 120"/>
                <a:gd name="T30" fmla="*/ 84 w 96"/>
                <a:gd name="T31" fmla="*/ 12 h 120"/>
                <a:gd name="T32" fmla="*/ 12 w 96"/>
                <a:gd name="T33" fmla="*/ 12 h 120"/>
                <a:gd name="T34" fmla="*/ 31 w 96"/>
                <a:gd name="T35" fmla="*/ 59 h 120"/>
                <a:gd name="T36" fmla="*/ 36 w 96"/>
                <a:gd name="T37" fmla="*/ 65 h 120"/>
                <a:gd name="T38" fmla="*/ 36 w 96"/>
                <a:gd name="T39" fmla="*/ 10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6" h="120">
                  <a:moveTo>
                    <a:pt x="66" y="120"/>
                  </a:moveTo>
                  <a:cubicBezTo>
                    <a:pt x="30" y="120"/>
                    <a:pt x="30" y="120"/>
                    <a:pt x="30" y="120"/>
                  </a:cubicBezTo>
                  <a:cubicBezTo>
                    <a:pt x="27" y="120"/>
                    <a:pt x="24" y="117"/>
                    <a:pt x="24" y="114"/>
                  </a:cubicBezTo>
                  <a:cubicBezTo>
                    <a:pt x="24" y="69"/>
                    <a:pt x="24" y="69"/>
                    <a:pt x="24" y="69"/>
                  </a:cubicBezTo>
                  <a:cubicBezTo>
                    <a:pt x="2" y="61"/>
                    <a:pt x="0" y="34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93" y="0"/>
                    <a:pt x="96" y="2"/>
                    <a:pt x="96" y="6"/>
                  </a:cubicBezTo>
                  <a:cubicBezTo>
                    <a:pt x="96" y="34"/>
                    <a:pt x="94" y="61"/>
                    <a:pt x="72" y="69"/>
                  </a:cubicBezTo>
                  <a:cubicBezTo>
                    <a:pt x="72" y="114"/>
                    <a:pt x="72" y="114"/>
                    <a:pt x="72" y="114"/>
                  </a:cubicBezTo>
                  <a:cubicBezTo>
                    <a:pt x="72" y="117"/>
                    <a:pt x="69" y="120"/>
                    <a:pt x="66" y="120"/>
                  </a:cubicBezTo>
                  <a:close/>
                  <a:moveTo>
                    <a:pt x="36" y="108"/>
                  </a:moveTo>
                  <a:cubicBezTo>
                    <a:pt x="60" y="108"/>
                    <a:pt x="60" y="108"/>
                    <a:pt x="60" y="108"/>
                  </a:cubicBezTo>
                  <a:cubicBezTo>
                    <a:pt x="60" y="65"/>
                    <a:pt x="60" y="65"/>
                    <a:pt x="60" y="65"/>
                  </a:cubicBezTo>
                  <a:cubicBezTo>
                    <a:pt x="60" y="62"/>
                    <a:pt x="62" y="60"/>
                    <a:pt x="64" y="59"/>
                  </a:cubicBezTo>
                  <a:cubicBezTo>
                    <a:pt x="80" y="55"/>
                    <a:pt x="83" y="39"/>
                    <a:pt x="84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39"/>
                    <a:pt x="16" y="55"/>
                    <a:pt x="31" y="59"/>
                  </a:cubicBezTo>
                  <a:cubicBezTo>
                    <a:pt x="34" y="60"/>
                    <a:pt x="36" y="62"/>
                    <a:pt x="36" y="65"/>
                  </a:cubicBezTo>
                  <a:lnTo>
                    <a:pt x="36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120" name="Freeform 36">
              <a:extLst>
                <a:ext uri="{FF2B5EF4-FFF2-40B4-BE49-F238E27FC236}">
                  <a16:creationId xmlns:a16="http://schemas.microsoft.com/office/drawing/2014/main" id="{12B33EB7-F60C-EE4F-97B2-2C3C6121AF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3" y="663"/>
              <a:ext cx="92" cy="90"/>
            </a:xfrm>
            <a:custGeom>
              <a:avLst/>
              <a:gdLst>
                <a:gd name="T0" fmla="*/ 30 w 60"/>
                <a:gd name="T1" fmla="*/ 60 h 60"/>
                <a:gd name="T2" fmla="*/ 0 w 60"/>
                <a:gd name="T3" fmla="*/ 30 h 60"/>
                <a:gd name="T4" fmla="*/ 30 w 60"/>
                <a:gd name="T5" fmla="*/ 0 h 60"/>
                <a:gd name="T6" fmla="*/ 60 w 60"/>
                <a:gd name="T7" fmla="*/ 30 h 60"/>
                <a:gd name="T8" fmla="*/ 30 w 60"/>
                <a:gd name="T9" fmla="*/ 60 h 60"/>
                <a:gd name="T10" fmla="*/ 30 w 60"/>
                <a:gd name="T11" fmla="*/ 12 h 60"/>
                <a:gd name="T12" fmla="*/ 12 w 60"/>
                <a:gd name="T13" fmla="*/ 30 h 60"/>
                <a:gd name="T14" fmla="*/ 30 w 60"/>
                <a:gd name="T15" fmla="*/ 48 h 60"/>
                <a:gd name="T16" fmla="*/ 48 w 60"/>
                <a:gd name="T17" fmla="*/ 30 h 60"/>
                <a:gd name="T18" fmla="*/ 30 w 60"/>
                <a:gd name="T19" fmla="*/ 1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30" y="60"/>
                  </a:moveTo>
                  <a:cubicBezTo>
                    <a:pt x="13" y="60"/>
                    <a:pt x="0" y="46"/>
                    <a:pt x="0" y="30"/>
                  </a:cubicBezTo>
                  <a:cubicBezTo>
                    <a:pt x="0" y="13"/>
                    <a:pt x="13" y="0"/>
                    <a:pt x="30" y="0"/>
                  </a:cubicBezTo>
                  <a:cubicBezTo>
                    <a:pt x="46" y="0"/>
                    <a:pt x="60" y="13"/>
                    <a:pt x="60" y="30"/>
                  </a:cubicBezTo>
                  <a:cubicBezTo>
                    <a:pt x="60" y="46"/>
                    <a:pt x="46" y="60"/>
                    <a:pt x="30" y="60"/>
                  </a:cubicBezTo>
                  <a:close/>
                  <a:moveTo>
                    <a:pt x="30" y="12"/>
                  </a:moveTo>
                  <a:cubicBezTo>
                    <a:pt x="20" y="12"/>
                    <a:pt x="12" y="20"/>
                    <a:pt x="12" y="30"/>
                  </a:cubicBezTo>
                  <a:cubicBezTo>
                    <a:pt x="12" y="40"/>
                    <a:pt x="20" y="48"/>
                    <a:pt x="30" y="48"/>
                  </a:cubicBezTo>
                  <a:cubicBezTo>
                    <a:pt x="40" y="48"/>
                    <a:pt x="48" y="40"/>
                    <a:pt x="48" y="30"/>
                  </a:cubicBezTo>
                  <a:cubicBezTo>
                    <a:pt x="48" y="20"/>
                    <a:pt x="40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121" name="Freeform 37">
              <a:extLst>
                <a:ext uri="{FF2B5EF4-FFF2-40B4-BE49-F238E27FC236}">
                  <a16:creationId xmlns:a16="http://schemas.microsoft.com/office/drawing/2014/main" id="{1ECF0AFF-9B21-1193-A6D7-97E8CFB21C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66" y="771"/>
              <a:ext cx="146" cy="179"/>
            </a:xfrm>
            <a:custGeom>
              <a:avLst/>
              <a:gdLst>
                <a:gd name="T0" fmla="*/ 66 w 96"/>
                <a:gd name="T1" fmla="*/ 120 h 120"/>
                <a:gd name="T2" fmla="*/ 30 w 96"/>
                <a:gd name="T3" fmla="*/ 120 h 120"/>
                <a:gd name="T4" fmla="*/ 24 w 96"/>
                <a:gd name="T5" fmla="*/ 114 h 120"/>
                <a:gd name="T6" fmla="*/ 24 w 96"/>
                <a:gd name="T7" fmla="*/ 69 h 120"/>
                <a:gd name="T8" fmla="*/ 0 w 96"/>
                <a:gd name="T9" fmla="*/ 6 h 120"/>
                <a:gd name="T10" fmla="*/ 6 w 96"/>
                <a:gd name="T11" fmla="*/ 0 h 120"/>
                <a:gd name="T12" fmla="*/ 90 w 96"/>
                <a:gd name="T13" fmla="*/ 0 h 120"/>
                <a:gd name="T14" fmla="*/ 96 w 96"/>
                <a:gd name="T15" fmla="*/ 6 h 120"/>
                <a:gd name="T16" fmla="*/ 72 w 96"/>
                <a:gd name="T17" fmla="*/ 69 h 120"/>
                <a:gd name="T18" fmla="*/ 72 w 96"/>
                <a:gd name="T19" fmla="*/ 114 h 120"/>
                <a:gd name="T20" fmla="*/ 66 w 96"/>
                <a:gd name="T21" fmla="*/ 120 h 120"/>
                <a:gd name="T22" fmla="*/ 36 w 96"/>
                <a:gd name="T23" fmla="*/ 108 h 120"/>
                <a:gd name="T24" fmla="*/ 60 w 96"/>
                <a:gd name="T25" fmla="*/ 108 h 120"/>
                <a:gd name="T26" fmla="*/ 60 w 96"/>
                <a:gd name="T27" fmla="*/ 65 h 120"/>
                <a:gd name="T28" fmla="*/ 64 w 96"/>
                <a:gd name="T29" fmla="*/ 59 h 120"/>
                <a:gd name="T30" fmla="*/ 84 w 96"/>
                <a:gd name="T31" fmla="*/ 12 h 120"/>
                <a:gd name="T32" fmla="*/ 12 w 96"/>
                <a:gd name="T33" fmla="*/ 12 h 120"/>
                <a:gd name="T34" fmla="*/ 31 w 96"/>
                <a:gd name="T35" fmla="*/ 59 h 120"/>
                <a:gd name="T36" fmla="*/ 36 w 96"/>
                <a:gd name="T37" fmla="*/ 65 h 120"/>
                <a:gd name="T38" fmla="*/ 36 w 96"/>
                <a:gd name="T39" fmla="*/ 10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6" h="120">
                  <a:moveTo>
                    <a:pt x="66" y="120"/>
                  </a:moveTo>
                  <a:cubicBezTo>
                    <a:pt x="30" y="120"/>
                    <a:pt x="30" y="120"/>
                    <a:pt x="30" y="120"/>
                  </a:cubicBezTo>
                  <a:cubicBezTo>
                    <a:pt x="27" y="120"/>
                    <a:pt x="24" y="117"/>
                    <a:pt x="24" y="114"/>
                  </a:cubicBezTo>
                  <a:cubicBezTo>
                    <a:pt x="24" y="69"/>
                    <a:pt x="24" y="69"/>
                    <a:pt x="24" y="69"/>
                  </a:cubicBezTo>
                  <a:cubicBezTo>
                    <a:pt x="2" y="61"/>
                    <a:pt x="0" y="34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93" y="0"/>
                    <a:pt x="96" y="2"/>
                    <a:pt x="96" y="6"/>
                  </a:cubicBezTo>
                  <a:cubicBezTo>
                    <a:pt x="96" y="34"/>
                    <a:pt x="94" y="61"/>
                    <a:pt x="72" y="69"/>
                  </a:cubicBezTo>
                  <a:cubicBezTo>
                    <a:pt x="72" y="114"/>
                    <a:pt x="72" y="114"/>
                    <a:pt x="72" y="114"/>
                  </a:cubicBezTo>
                  <a:cubicBezTo>
                    <a:pt x="72" y="117"/>
                    <a:pt x="69" y="120"/>
                    <a:pt x="66" y="120"/>
                  </a:cubicBezTo>
                  <a:close/>
                  <a:moveTo>
                    <a:pt x="36" y="108"/>
                  </a:moveTo>
                  <a:cubicBezTo>
                    <a:pt x="60" y="108"/>
                    <a:pt x="60" y="108"/>
                    <a:pt x="60" y="108"/>
                  </a:cubicBezTo>
                  <a:cubicBezTo>
                    <a:pt x="60" y="65"/>
                    <a:pt x="60" y="65"/>
                    <a:pt x="60" y="65"/>
                  </a:cubicBezTo>
                  <a:cubicBezTo>
                    <a:pt x="60" y="62"/>
                    <a:pt x="62" y="60"/>
                    <a:pt x="64" y="59"/>
                  </a:cubicBezTo>
                  <a:cubicBezTo>
                    <a:pt x="80" y="55"/>
                    <a:pt x="83" y="39"/>
                    <a:pt x="84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39"/>
                    <a:pt x="16" y="55"/>
                    <a:pt x="31" y="59"/>
                  </a:cubicBezTo>
                  <a:cubicBezTo>
                    <a:pt x="34" y="60"/>
                    <a:pt x="36" y="62"/>
                    <a:pt x="36" y="65"/>
                  </a:cubicBezTo>
                  <a:lnTo>
                    <a:pt x="36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</p:grpSp>
      <p:sp>
        <p:nvSpPr>
          <p:cNvPr id="70" name="Google Shape;390;p41">
            <a:extLst>
              <a:ext uri="{FF2B5EF4-FFF2-40B4-BE49-F238E27FC236}">
                <a16:creationId xmlns:a16="http://schemas.microsoft.com/office/drawing/2014/main" id="{B15683E3-B900-429A-1485-649F1082468D}"/>
              </a:ext>
            </a:extLst>
          </p:cNvPr>
          <p:cNvSpPr txBox="1"/>
          <p:nvPr/>
        </p:nvSpPr>
        <p:spPr>
          <a:xfrm>
            <a:off x="9244647" y="2098688"/>
            <a:ext cx="800527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defTabSz="914400">
              <a:defRPr/>
            </a:pPr>
            <a:r>
              <a:rPr lang="en-US" sz="900" kern="0">
                <a:solidFill>
                  <a:srgbClr val="000000"/>
                </a:solidFill>
                <a:latin typeface="Graphik-Light" panose="020B0403030202060203" pitchFamily="34" charset="0"/>
                <a:ea typeface="Calibri"/>
                <a:cs typeface="Calibri"/>
                <a:sym typeface="Calibri"/>
              </a:rPr>
              <a:t>App developers</a:t>
            </a:r>
          </a:p>
        </p:txBody>
      </p:sp>
      <p:grpSp>
        <p:nvGrpSpPr>
          <p:cNvPr id="71" name="Group 31">
            <a:extLst>
              <a:ext uri="{FF2B5EF4-FFF2-40B4-BE49-F238E27FC236}">
                <a16:creationId xmlns:a16="http://schemas.microsoft.com/office/drawing/2014/main" id="{8F2B380C-6A69-4988-9616-7D2F94818F6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920671" y="2139820"/>
            <a:ext cx="299771" cy="292958"/>
            <a:chOff x="3619" y="663"/>
            <a:chExt cx="440" cy="430"/>
          </a:xfrm>
          <a:solidFill>
            <a:srgbClr val="A100FF"/>
          </a:solidFill>
        </p:grpSpPr>
        <p:sp>
          <p:nvSpPr>
            <p:cNvPr id="110" name="Freeform 32">
              <a:extLst>
                <a:ext uri="{FF2B5EF4-FFF2-40B4-BE49-F238E27FC236}">
                  <a16:creationId xmlns:a16="http://schemas.microsoft.com/office/drawing/2014/main" id="{4FC07F4E-4BBF-5B3B-0E8D-92244C6FF3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46" y="806"/>
              <a:ext cx="92" cy="90"/>
            </a:xfrm>
            <a:custGeom>
              <a:avLst/>
              <a:gdLst>
                <a:gd name="T0" fmla="*/ 30 w 60"/>
                <a:gd name="T1" fmla="*/ 60 h 60"/>
                <a:gd name="T2" fmla="*/ 0 w 60"/>
                <a:gd name="T3" fmla="*/ 30 h 60"/>
                <a:gd name="T4" fmla="*/ 30 w 60"/>
                <a:gd name="T5" fmla="*/ 0 h 60"/>
                <a:gd name="T6" fmla="*/ 60 w 60"/>
                <a:gd name="T7" fmla="*/ 30 h 60"/>
                <a:gd name="T8" fmla="*/ 30 w 60"/>
                <a:gd name="T9" fmla="*/ 60 h 60"/>
                <a:gd name="T10" fmla="*/ 30 w 60"/>
                <a:gd name="T11" fmla="*/ 12 h 60"/>
                <a:gd name="T12" fmla="*/ 12 w 60"/>
                <a:gd name="T13" fmla="*/ 30 h 60"/>
                <a:gd name="T14" fmla="*/ 30 w 60"/>
                <a:gd name="T15" fmla="*/ 48 h 60"/>
                <a:gd name="T16" fmla="*/ 48 w 60"/>
                <a:gd name="T17" fmla="*/ 30 h 60"/>
                <a:gd name="T18" fmla="*/ 30 w 60"/>
                <a:gd name="T19" fmla="*/ 1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30" y="60"/>
                  </a:moveTo>
                  <a:cubicBezTo>
                    <a:pt x="13" y="60"/>
                    <a:pt x="0" y="46"/>
                    <a:pt x="0" y="30"/>
                  </a:cubicBezTo>
                  <a:cubicBezTo>
                    <a:pt x="0" y="13"/>
                    <a:pt x="13" y="0"/>
                    <a:pt x="30" y="0"/>
                  </a:cubicBezTo>
                  <a:cubicBezTo>
                    <a:pt x="46" y="0"/>
                    <a:pt x="60" y="13"/>
                    <a:pt x="60" y="30"/>
                  </a:cubicBezTo>
                  <a:cubicBezTo>
                    <a:pt x="60" y="46"/>
                    <a:pt x="46" y="60"/>
                    <a:pt x="30" y="60"/>
                  </a:cubicBezTo>
                  <a:close/>
                  <a:moveTo>
                    <a:pt x="30" y="12"/>
                  </a:moveTo>
                  <a:cubicBezTo>
                    <a:pt x="20" y="12"/>
                    <a:pt x="12" y="20"/>
                    <a:pt x="12" y="30"/>
                  </a:cubicBezTo>
                  <a:cubicBezTo>
                    <a:pt x="12" y="40"/>
                    <a:pt x="20" y="48"/>
                    <a:pt x="30" y="48"/>
                  </a:cubicBezTo>
                  <a:cubicBezTo>
                    <a:pt x="40" y="48"/>
                    <a:pt x="48" y="40"/>
                    <a:pt x="48" y="30"/>
                  </a:cubicBezTo>
                  <a:cubicBezTo>
                    <a:pt x="48" y="20"/>
                    <a:pt x="40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111" name="Freeform 33">
              <a:extLst>
                <a:ext uri="{FF2B5EF4-FFF2-40B4-BE49-F238E27FC236}">
                  <a16:creationId xmlns:a16="http://schemas.microsoft.com/office/drawing/2014/main" id="{CC87BB37-9F0C-D774-A305-298A1A78C8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19" y="914"/>
              <a:ext cx="147" cy="179"/>
            </a:xfrm>
            <a:custGeom>
              <a:avLst/>
              <a:gdLst>
                <a:gd name="T0" fmla="*/ 66 w 96"/>
                <a:gd name="T1" fmla="*/ 120 h 120"/>
                <a:gd name="T2" fmla="*/ 30 w 96"/>
                <a:gd name="T3" fmla="*/ 120 h 120"/>
                <a:gd name="T4" fmla="*/ 24 w 96"/>
                <a:gd name="T5" fmla="*/ 114 h 120"/>
                <a:gd name="T6" fmla="*/ 24 w 96"/>
                <a:gd name="T7" fmla="*/ 69 h 120"/>
                <a:gd name="T8" fmla="*/ 0 w 96"/>
                <a:gd name="T9" fmla="*/ 6 h 120"/>
                <a:gd name="T10" fmla="*/ 6 w 96"/>
                <a:gd name="T11" fmla="*/ 0 h 120"/>
                <a:gd name="T12" fmla="*/ 90 w 96"/>
                <a:gd name="T13" fmla="*/ 0 h 120"/>
                <a:gd name="T14" fmla="*/ 96 w 96"/>
                <a:gd name="T15" fmla="*/ 6 h 120"/>
                <a:gd name="T16" fmla="*/ 72 w 96"/>
                <a:gd name="T17" fmla="*/ 69 h 120"/>
                <a:gd name="T18" fmla="*/ 72 w 96"/>
                <a:gd name="T19" fmla="*/ 114 h 120"/>
                <a:gd name="T20" fmla="*/ 66 w 96"/>
                <a:gd name="T21" fmla="*/ 120 h 120"/>
                <a:gd name="T22" fmla="*/ 36 w 96"/>
                <a:gd name="T23" fmla="*/ 108 h 120"/>
                <a:gd name="T24" fmla="*/ 60 w 96"/>
                <a:gd name="T25" fmla="*/ 108 h 120"/>
                <a:gd name="T26" fmla="*/ 60 w 96"/>
                <a:gd name="T27" fmla="*/ 65 h 120"/>
                <a:gd name="T28" fmla="*/ 64 w 96"/>
                <a:gd name="T29" fmla="*/ 59 h 120"/>
                <a:gd name="T30" fmla="*/ 84 w 96"/>
                <a:gd name="T31" fmla="*/ 12 h 120"/>
                <a:gd name="T32" fmla="*/ 12 w 96"/>
                <a:gd name="T33" fmla="*/ 12 h 120"/>
                <a:gd name="T34" fmla="*/ 31 w 96"/>
                <a:gd name="T35" fmla="*/ 59 h 120"/>
                <a:gd name="T36" fmla="*/ 36 w 96"/>
                <a:gd name="T37" fmla="*/ 65 h 120"/>
                <a:gd name="T38" fmla="*/ 36 w 96"/>
                <a:gd name="T39" fmla="*/ 10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6" h="120">
                  <a:moveTo>
                    <a:pt x="66" y="120"/>
                  </a:moveTo>
                  <a:cubicBezTo>
                    <a:pt x="30" y="120"/>
                    <a:pt x="30" y="120"/>
                    <a:pt x="30" y="120"/>
                  </a:cubicBezTo>
                  <a:cubicBezTo>
                    <a:pt x="27" y="120"/>
                    <a:pt x="24" y="117"/>
                    <a:pt x="24" y="114"/>
                  </a:cubicBezTo>
                  <a:cubicBezTo>
                    <a:pt x="24" y="69"/>
                    <a:pt x="24" y="69"/>
                    <a:pt x="24" y="69"/>
                  </a:cubicBezTo>
                  <a:cubicBezTo>
                    <a:pt x="2" y="61"/>
                    <a:pt x="0" y="34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93" y="0"/>
                    <a:pt x="96" y="2"/>
                    <a:pt x="96" y="6"/>
                  </a:cubicBezTo>
                  <a:cubicBezTo>
                    <a:pt x="96" y="34"/>
                    <a:pt x="94" y="61"/>
                    <a:pt x="72" y="69"/>
                  </a:cubicBezTo>
                  <a:cubicBezTo>
                    <a:pt x="72" y="114"/>
                    <a:pt x="72" y="114"/>
                    <a:pt x="72" y="114"/>
                  </a:cubicBezTo>
                  <a:cubicBezTo>
                    <a:pt x="72" y="117"/>
                    <a:pt x="69" y="120"/>
                    <a:pt x="66" y="120"/>
                  </a:cubicBezTo>
                  <a:close/>
                  <a:moveTo>
                    <a:pt x="36" y="108"/>
                  </a:moveTo>
                  <a:cubicBezTo>
                    <a:pt x="60" y="108"/>
                    <a:pt x="60" y="108"/>
                    <a:pt x="60" y="108"/>
                  </a:cubicBezTo>
                  <a:cubicBezTo>
                    <a:pt x="60" y="65"/>
                    <a:pt x="60" y="65"/>
                    <a:pt x="60" y="65"/>
                  </a:cubicBezTo>
                  <a:cubicBezTo>
                    <a:pt x="60" y="62"/>
                    <a:pt x="62" y="60"/>
                    <a:pt x="64" y="59"/>
                  </a:cubicBezTo>
                  <a:cubicBezTo>
                    <a:pt x="80" y="55"/>
                    <a:pt x="83" y="39"/>
                    <a:pt x="84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39"/>
                    <a:pt x="16" y="55"/>
                    <a:pt x="31" y="59"/>
                  </a:cubicBezTo>
                  <a:cubicBezTo>
                    <a:pt x="34" y="60"/>
                    <a:pt x="36" y="62"/>
                    <a:pt x="36" y="65"/>
                  </a:cubicBezTo>
                  <a:lnTo>
                    <a:pt x="36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112" name="Freeform 34">
              <a:extLst>
                <a:ext uri="{FF2B5EF4-FFF2-40B4-BE49-F238E27FC236}">
                  <a16:creationId xmlns:a16="http://schemas.microsoft.com/office/drawing/2014/main" id="{36C0813D-8C2B-EFB0-D34F-B0754A2B82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0" y="806"/>
              <a:ext cx="92" cy="90"/>
            </a:xfrm>
            <a:custGeom>
              <a:avLst/>
              <a:gdLst>
                <a:gd name="T0" fmla="*/ 30 w 60"/>
                <a:gd name="T1" fmla="*/ 60 h 60"/>
                <a:gd name="T2" fmla="*/ 0 w 60"/>
                <a:gd name="T3" fmla="*/ 30 h 60"/>
                <a:gd name="T4" fmla="*/ 30 w 60"/>
                <a:gd name="T5" fmla="*/ 0 h 60"/>
                <a:gd name="T6" fmla="*/ 60 w 60"/>
                <a:gd name="T7" fmla="*/ 30 h 60"/>
                <a:gd name="T8" fmla="*/ 30 w 60"/>
                <a:gd name="T9" fmla="*/ 60 h 60"/>
                <a:gd name="T10" fmla="*/ 30 w 60"/>
                <a:gd name="T11" fmla="*/ 12 h 60"/>
                <a:gd name="T12" fmla="*/ 12 w 60"/>
                <a:gd name="T13" fmla="*/ 30 h 60"/>
                <a:gd name="T14" fmla="*/ 30 w 60"/>
                <a:gd name="T15" fmla="*/ 48 h 60"/>
                <a:gd name="T16" fmla="*/ 48 w 60"/>
                <a:gd name="T17" fmla="*/ 30 h 60"/>
                <a:gd name="T18" fmla="*/ 30 w 60"/>
                <a:gd name="T19" fmla="*/ 1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30" y="60"/>
                  </a:moveTo>
                  <a:cubicBezTo>
                    <a:pt x="13" y="60"/>
                    <a:pt x="0" y="46"/>
                    <a:pt x="0" y="30"/>
                  </a:cubicBezTo>
                  <a:cubicBezTo>
                    <a:pt x="0" y="13"/>
                    <a:pt x="13" y="0"/>
                    <a:pt x="30" y="0"/>
                  </a:cubicBezTo>
                  <a:cubicBezTo>
                    <a:pt x="46" y="0"/>
                    <a:pt x="60" y="13"/>
                    <a:pt x="60" y="30"/>
                  </a:cubicBezTo>
                  <a:cubicBezTo>
                    <a:pt x="60" y="46"/>
                    <a:pt x="46" y="60"/>
                    <a:pt x="30" y="60"/>
                  </a:cubicBezTo>
                  <a:close/>
                  <a:moveTo>
                    <a:pt x="30" y="12"/>
                  </a:moveTo>
                  <a:cubicBezTo>
                    <a:pt x="20" y="12"/>
                    <a:pt x="12" y="20"/>
                    <a:pt x="12" y="30"/>
                  </a:cubicBezTo>
                  <a:cubicBezTo>
                    <a:pt x="12" y="40"/>
                    <a:pt x="20" y="48"/>
                    <a:pt x="30" y="48"/>
                  </a:cubicBezTo>
                  <a:cubicBezTo>
                    <a:pt x="40" y="48"/>
                    <a:pt x="48" y="40"/>
                    <a:pt x="48" y="30"/>
                  </a:cubicBezTo>
                  <a:cubicBezTo>
                    <a:pt x="48" y="20"/>
                    <a:pt x="40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113" name="Freeform 35">
              <a:extLst>
                <a:ext uri="{FF2B5EF4-FFF2-40B4-BE49-F238E27FC236}">
                  <a16:creationId xmlns:a16="http://schemas.microsoft.com/office/drawing/2014/main" id="{ACA29296-CEAA-F067-00EB-26ED185621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12" y="914"/>
              <a:ext cx="147" cy="179"/>
            </a:xfrm>
            <a:custGeom>
              <a:avLst/>
              <a:gdLst>
                <a:gd name="T0" fmla="*/ 66 w 96"/>
                <a:gd name="T1" fmla="*/ 120 h 120"/>
                <a:gd name="T2" fmla="*/ 30 w 96"/>
                <a:gd name="T3" fmla="*/ 120 h 120"/>
                <a:gd name="T4" fmla="*/ 24 w 96"/>
                <a:gd name="T5" fmla="*/ 114 h 120"/>
                <a:gd name="T6" fmla="*/ 24 w 96"/>
                <a:gd name="T7" fmla="*/ 69 h 120"/>
                <a:gd name="T8" fmla="*/ 0 w 96"/>
                <a:gd name="T9" fmla="*/ 6 h 120"/>
                <a:gd name="T10" fmla="*/ 6 w 96"/>
                <a:gd name="T11" fmla="*/ 0 h 120"/>
                <a:gd name="T12" fmla="*/ 90 w 96"/>
                <a:gd name="T13" fmla="*/ 0 h 120"/>
                <a:gd name="T14" fmla="*/ 96 w 96"/>
                <a:gd name="T15" fmla="*/ 6 h 120"/>
                <a:gd name="T16" fmla="*/ 72 w 96"/>
                <a:gd name="T17" fmla="*/ 69 h 120"/>
                <a:gd name="T18" fmla="*/ 72 w 96"/>
                <a:gd name="T19" fmla="*/ 114 h 120"/>
                <a:gd name="T20" fmla="*/ 66 w 96"/>
                <a:gd name="T21" fmla="*/ 120 h 120"/>
                <a:gd name="T22" fmla="*/ 36 w 96"/>
                <a:gd name="T23" fmla="*/ 108 h 120"/>
                <a:gd name="T24" fmla="*/ 60 w 96"/>
                <a:gd name="T25" fmla="*/ 108 h 120"/>
                <a:gd name="T26" fmla="*/ 60 w 96"/>
                <a:gd name="T27" fmla="*/ 65 h 120"/>
                <a:gd name="T28" fmla="*/ 64 w 96"/>
                <a:gd name="T29" fmla="*/ 59 h 120"/>
                <a:gd name="T30" fmla="*/ 84 w 96"/>
                <a:gd name="T31" fmla="*/ 12 h 120"/>
                <a:gd name="T32" fmla="*/ 12 w 96"/>
                <a:gd name="T33" fmla="*/ 12 h 120"/>
                <a:gd name="T34" fmla="*/ 31 w 96"/>
                <a:gd name="T35" fmla="*/ 59 h 120"/>
                <a:gd name="T36" fmla="*/ 36 w 96"/>
                <a:gd name="T37" fmla="*/ 65 h 120"/>
                <a:gd name="T38" fmla="*/ 36 w 96"/>
                <a:gd name="T39" fmla="*/ 10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6" h="120">
                  <a:moveTo>
                    <a:pt x="66" y="120"/>
                  </a:moveTo>
                  <a:cubicBezTo>
                    <a:pt x="30" y="120"/>
                    <a:pt x="30" y="120"/>
                    <a:pt x="30" y="120"/>
                  </a:cubicBezTo>
                  <a:cubicBezTo>
                    <a:pt x="27" y="120"/>
                    <a:pt x="24" y="117"/>
                    <a:pt x="24" y="114"/>
                  </a:cubicBezTo>
                  <a:cubicBezTo>
                    <a:pt x="24" y="69"/>
                    <a:pt x="24" y="69"/>
                    <a:pt x="24" y="69"/>
                  </a:cubicBezTo>
                  <a:cubicBezTo>
                    <a:pt x="2" y="61"/>
                    <a:pt x="0" y="34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93" y="0"/>
                    <a:pt x="96" y="2"/>
                    <a:pt x="96" y="6"/>
                  </a:cubicBezTo>
                  <a:cubicBezTo>
                    <a:pt x="96" y="34"/>
                    <a:pt x="94" y="61"/>
                    <a:pt x="72" y="69"/>
                  </a:cubicBezTo>
                  <a:cubicBezTo>
                    <a:pt x="72" y="114"/>
                    <a:pt x="72" y="114"/>
                    <a:pt x="72" y="114"/>
                  </a:cubicBezTo>
                  <a:cubicBezTo>
                    <a:pt x="72" y="117"/>
                    <a:pt x="69" y="120"/>
                    <a:pt x="66" y="120"/>
                  </a:cubicBezTo>
                  <a:close/>
                  <a:moveTo>
                    <a:pt x="36" y="108"/>
                  </a:moveTo>
                  <a:cubicBezTo>
                    <a:pt x="60" y="108"/>
                    <a:pt x="60" y="108"/>
                    <a:pt x="60" y="108"/>
                  </a:cubicBezTo>
                  <a:cubicBezTo>
                    <a:pt x="60" y="65"/>
                    <a:pt x="60" y="65"/>
                    <a:pt x="60" y="65"/>
                  </a:cubicBezTo>
                  <a:cubicBezTo>
                    <a:pt x="60" y="62"/>
                    <a:pt x="62" y="60"/>
                    <a:pt x="64" y="59"/>
                  </a:cubicBezTo>
                  <a:cubicBezTo>
                    <a:pt x="80" y="55"/>
                    <a:pt x="83" y="39"/>
                    <a:pt x="84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39"/>
                    <a:pt x="16" y="55"/>
                    <a:pt x="31" y="59"/>
                  </a:cubicBezTo>
                  <a:cubicBezTo>
                    <a:pt x="34" y="60"/>
                    <a:pt x="36" y="62"/>
                    <a:pt x="36" y="65"/>
                  </a:cubicBezTo>
                  <a:lnTo>
                    <a:pt x="36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114" name="Freeform 36">
              <a:extLst>
                <a:ext uri="{FF2B5EF4-FFF2-40B4-BE49-F238E27FC236}">
                  <a16:creationId xmlns:a16="http://schemas.microsoft.com/office/drawing/2014/main" id="{A4B7BD5A-8621-F0F5-39F3-E32A2EF5DE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3" y="663"/>
              <a:ext cx="92" cy="90"/>
            </a:xfrm>
            <a:custGeom>
              <a:avLst/>
              <a:gdLst>
                <a:gd name="T0" fmla="*/ 30 w 60"/>
                <a:gd name="T1" fmla="*/ 60 h 60"/>
                <a:gd name="T2" fmla="*/ 0 w 60"/>
                <a:gd name="T3" fmla="*/ 30 h 60"/>
                <a:gd name="T4" fmla="*/ 30 w 60"/>
                <a:gd name="T5" fmla="*/ 0 h 60"/>
                <a:gd name="T6" fmla="*/ 60 w 60"/>
                <a:gd name="T7" fmla="*/ 30 h 60"/>
                <a:gd name="T8" fmla="*/ 30 w 60"/>
                <a:gd name="T9" fmla="*/ 60 h 60"/>
                <a:gd name="T10" fmla="*/ 30 w 60"/>
                <a:gd name="T11" fmla="*/ 12 h 60"/>
                <a:gd name="T12" fmla="*/ 12 w 60"/>
                <a:gd name="T13" fmla="*/ 30 h 60"/>
                <a:gd name="T14" fmla="*/ 30 w 60"/>
                <a:gd name="T15" fmla="*/ 48 h 60"/>
                <a:gd name="T16" fmla="*/ 48 w 60"/>
                <a:gd name="T17" fmla="*/ 30 h 60"/>
                <a:gd name="T18" fmla="*/ 30 w 60"/>
                <a:gd name="T19" fmla="*/ 1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30" y="60"/>
                  </a:moveTo>
                  <a:cubicBezTo>
                    <a:pt x="13" y="60"/>
                    <a:pt x="0" y="46"/>
                    <a:pt x="0" y="30"/>
                  </a:cubicBezTo>
                  <a:cubicBezTo>
                    <a:pt x="0" y="13"/>
                    <a:pt x="13" y="0"/>
                    <a:pt x="30" y="0"/>
                  </a:cubicBezTo>
                  <a:cubicBezTo>
                    <a:pt x="46" y="0"/>
                    <a:pt x="60" y="13"/>
                    <a:pt x="60" y="30"/>
                  </a:cubicBezTo>
                  <a:cubicBezTo>
                    <a:pt x="60" y="46"/>
                    <a:pt x="46" y="60"/>
                    <a:pt x="30" y="60"/>
                  </a:cubicBezTo>
                  <a:close/>
                  <a:moveTo>
                    <a:pt x="30" y="12"/>
                  </a:moveTo>
                  <a:cubicBezTo>
                    <a:pt x="20" y="12"/>
                    <a:pt x="12" y="20"/>
                    <a:pt x="12" y="30"/>
                  </a:cubicBezTo>
                  <a:cubicBezTo>
                    <a:pt x="12" y="40"/>
                    <a:pt x="20" y="48"/>
                    <a:pt x="30" y="48"/>
                  </a:cubicBezTo>
                  <a:cubicBezTo>
                    <a:pt x="40" y="48"/>
                    <a:pt x="48" y="40"/>
                    <a:pt x="48" y="30"/>
                  </a:cubicBezTo>
                  <a:cubicBezTo>
                    <a:pt x="48" y="20"/>
                    <a:pt x="40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115" name="Freeform 37">
              <a:extLst>
                <a:ext uri="{FF2B5EF4-FFF2-40B4-BE49-F238E27FC236}">
                  <a16:creationId xmlns:a16="http://schemas.microsoft.com/office/drawing/2014/main" id="{FF96FABD-1481-A816-FA5A-746F78158B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66" y="771"/>
              <a:ext cx="146" cy="179"/>
            </a:xfrm>
            <a:custGeom>
              <a:avLst/>
              <a:gdLst>
                <a:gd name="T0" fmla="*/ 66 w 96"/>
                <a:gd name="T1" fmla="*/ 120 h 120"/>
                <a:gd name="T2" fmla="*/ 30 w 96"/>
                <a:gd name="T3" fmla="*/ 120 h 120"/>
                <a:gd name="T4" fmla="*/ 24 w 96"/>
                <a:gd name="T5" fmla="*/ 114 h 120"/>
                <a:gd name="T6" fmla="*/ 24 w 96"/>
                <a:gd name="T7" fmla="*/ 69 h 120"/>
                <a:gd name="T8" fmla="*/ 0 w 96"/>
                <a:gd name="T9" fmla="*/ 6 h 120"/>
                <a:gd name="T10" fmla="*/ 6 w 96"/>
                <a:gd name="T11" fmla="*/ 0 h 120"/>
                <a:gd name="T12" fmla="*/ 90 w 96"/>
                <a:gd name="T13" fmla="*/ 0 h 120"/>
                <a:gd name="T14" fmla="*/ 96 w 96"/>
                <a:gd name="T15" fmla="*/ 6 h 120"/>
                <a:gd name="T16" fmla="*/ 72 w 96"/>
                <a:gd name="T17" fmla="*/ 69 h 120"/>
                <a:gd name="T18" fmla="*/ 72 w 96"/>
                <a:gd name="T19" fmla="*/ 114 h 120"/>
                <a:gd name="T20" fmla="*/ 66 w 96"/>
                <a:gd name="T21" fmla="*/ 120 h 120"/>
                <a:gd name="T22" fmla="*/ 36 w 96"/>
                <a:gd name="T23" fmla="*/ 108 h 120"/>
                <a:gd name="T24" fmla="*/ 60 w 96"/>
                <a:gd name="T25" fmla="*/ 108 h 120"/>
                <a:gd name="T26" fmla="*/ 60 w 96"/>
                <a:gd name="T27" fmla="*/ 65 h 120"/>
                <a:gd name="T28" fmla="*/ 64 w 96"/>
                <a:gd name="T29" fmla="*/ 59 h 120"/>
                <a:gd name="T30" fmla="*/ 84 w 96"/>
                <a:gd name="T31" fmla="*/ 12 h 120"/>
                <a:gd name="T32" fmla="*/ 12 w 96"/>
                <a:gd name="T33" fmla="*/ 12 h 120"/>
                <a:gd name="T34" fmla="*/ 31 w 96"/>
                <a:gd name="T35" fmla="*/ 59 h 120"/>
                <a:gd name="T36" fmla="*/ 36 w 96"/>
                <a:gd name="T37" fmla="*/ 65 h 120"/>
                <a:gd name="T38" fmla="*/ 36 w 96"/>
                <a:gd name="T39" fmla="*/ 10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6" h="120">
                  <a:moveTo>
                    <a:pt x="66" y="120"/>
                  </a:moveTo>
                  <a:cubicBezTo>
                    <a:pt x="30" y="120"/>
                    <a:pt x="30" y="120"/>
                    <a:pt x="30" y="120"/>
                  </a:cubicBezTo>
                  <a:cubicBezTo>
                    <a:pt x="27" y="120"/>
                    <a:pt x="24" y="117"/>
                    <a:pt x="24" y="114"/>
                  </a:cubicBezTo>
                  <a:cubicBezTo>
                    <a:pt x="24" y="69"/>
                    <a:pt x="24" y="69"/>
                    <a:pt x="24" y="69"/>
                  </a:cubicBezTo>
                  <a:cubicBezTo>
                    <a:pt x="2" y="61"/>
                    <a:pt x="0" y="34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93" y="0"/>
                    <a:pt x="96" y="2"/>
                    <a:pt x="96" y="6"/>
                  </a:cubicBezTo>
                  <a:cubicBezTo>
                    <a:pt x="96" y="34"/>
                    <a:pt x="94" y="61"/>
                    <a:pt x="72" y="69"/>
                  </a:cubicBezTo>
                  <a:cubicBezTo>
                    <a:pt x="72" y="114"/>
                    <a:pt x="72" y="114"/>
                    <a:pt x="72" y="114"/>
                  </a:cubicBezTo>
                  <a:cubicBezTo>
                    <a:pt x="72" y="117"/>
                    <a:pt x="69" y="120"/>
                    <a:pt x="66" y="120"/>
                  </a:cubicBezTo>
                  <a:close/>
                  <a:moveTo>
                    <a:pt x="36" y="108"/>
                  </a:moveTo>
                  <a:cubicBezTo>
                    <a:pt x="60" y="108"/>
                    <a:pt x="60" y="108"/>
                    <a:pt x="60" y="108"/>
                  </a:cubicBezTo>
                  <a:cubicBezTo>
                    <a:pt x="60" y="65"/>
                    <a:pt x="60" y="65"/>
                    <a:pt x="60" y="65"/>
                  </a:cubicBezTo>
                  <a:cubicBezTo>
                    <a:pt x="60" y="62"/>
                    <a:pt x="62" y="60"/>
                    <a:pt x="64" y="59"/>
                  </a:cubicBezTo>
                  <a:cubicBezTo>
                    <a:pt x="80" y="55"/>
                    <a:pt x="83" y="39"/>
                    <a:pt x="84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39"/>
                    <a:pt x="16" y="55"/>
                    <a:pt x="31" y="59"/>
                  </a:cubicBezTo>
                  <a:cubicBezTo>
                    <a:pt x="34" y="60"/>
                    <a:pt x="36" y="62"/>
                    <a:pt x="36" y="65"/>
                  </a:cubicBezTo>
                  <a:lnTo>
                    <a:pt x="36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</p:grpSp>
      <p:sp>
        <p:nvSpPr>
          <p:cNvPr id="72" name="Google Shape;382;p41">
            <a:extLst>
              <a:ext uri="{FF2B5EF4-FFF2-40B4-BE49-F238E27FC236}">
                <a16:creationId xmlns:a16="http://schemas.microsoft.com/office/drawing/2014/main" id="{14EF68FD-8319-9945-2F23-B1C272C1EFDB}"/>
              </a:ext>
            </a:extLst>
          </p:cNvPr>
          <p:cNvSpPr txBox="1"/>
          <p:nvPr/>
        </p:nvSpPr>
        <p:spPr>
          <a:xfrm>
            <a:off x="2969567" y="2098688"/>
            <a:ext cx="800527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defTabSz="914400">
              <a:defRPr/>
            </a:pPr>
            <a:r>
              <a:rPr lang="en-US" sz="900" kern="0">
                <a:solidFill>
                  <a:srgbClr val="000000"/>
                </a:solidFill>
                <a:latin typeface="Graphik-Light" panose="020B0403030202060203" pitchFamily="34" charset="0"/>
                <a:ea typeface="Calibri"/>
                <a:cs typeface="Calibri"/>
                <a:sym typeface="Calibri"/>
              </a:rPr>
              <a:t>Data scientists</a:t>
            </a:r>
          </a:p>
        </p:txBody>
      </p:sp>
      <p:grpSp>
        <p:nvGrpSpPr>
          <p:cNvPr id="73" name="Group 31">
            <a:extLst>
              <a:ext uri="{FF2B5EF4-FFF2-40B4-BE49-F238E27FC236}">
                <a16:creationId xmlns:a16="http://schemas.microsoft.com/office/drawing/2014/main" id="{1EC26B72-5B09-01F4-216E-8018CB235D3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628868" y="2139820"/>
            <a:ext cx="299771" cy="292958"/>
            <a:chOff x="3619" y="663"/>
            <a:chExt cx="440" cy="430"/>
          </a:xfrm>
          <a:solidFill>
            <a:srgbClr val="A100FF"/>
          </a:solidFill>
        </p:grpSpPr>
        <p:sp>
          <p:nvSpPr>
            <p:cNvPr id="104" name="Freeform 32">
              <a:extLst>
                <a:ext uri="{FF2B5EF4-FFF2-40B4-BE49-F238E27FC236}">
                  <a16:creationId xmlns:a16="http://schemas.microsoft.com/office/drawing/2014/main" id="{0401D848-BB36-5E01-AC5A-85915EEA64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46" y="806"/>
              <a:ext cx="92" cy="90"/>
            </a:xfrm>
            <a:custGeom>
              <a:avLst/>
              <a:gdLst>
                <a:gd name="T0" fmla="*/ 30 w 60"/>
                <a:gd name="T1" fmla="*/ 60 h 60"/>
                <a:gd name="T2" fmla="*/ 0 w 60"/>
                <a:gd name="T3" fmla="*/ 30 h 60"/>
                <a:gd name="T4" fmla="*/ 30 w 60"/>
                <a:gd name="T5" fmla="*/ 0 h 60"/>
                <a:gd name="T6" fmla="*/ 60 w 60"/>
                <a:gd name="T7" fmla="*/ 30 h 60"/>
                <a:gd name="T8" fmla="*/ 30 w 60"/>
                <a:gd name="T9" fmla="*/ 60 h 60"/>
                <a:gd name="T10" fmla="*/ 30 w 60"/>
                <a:gd name="T11" fmla="*/ 12 h 60"/>
                <a:gd name="T12" fmla="*/ 12 w 60"/>
                <a:gd name="T13" fmla="*/ 30 h 60"/>
                <a:gd name="T14" fmla="*/ 30 w 60"/>
                <a:gd name="T15" fmla="*/ 48 h 60"/>
                <a:gd name="T16" fmla="*/ 48 w 60"/>
                <a:gd name="T17" fmla="*/ 30 h 60"/>
                <a:gd name="T18" fmla="*/ 30 w 60"/>
                <a:gd name="T19" fmla="*/ 1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30" y="60"/>
                  </a:moveTo>
                  <a:cubicBezTo>
                    <a:pt x="13" y="60"/>
                    <a:pt x="0" y="46"/>
                    <a:pt x="0" y="30"/>
                  </a:cubicBezTo>
                  <a:cubicBezTo>
                    <a:pt x="0" y="13"/>
                    <a:pt x="13" y="0"/>
                    <a:pt x="30" y="0"/>
                  </a:cubicBezTo>
                  <a:cubicBezTo>
                    <a:pt x="46" y="0"/>
                    <a:pt x="60" y="13"/>
                    <a:pt x="60" y="30"/>
                  </a:cubicBezTo>
                  <a:cubicBezTo>
                    <a:pt x="60" y="46"/>
                    <a:pt x="46" y="60"/>
                    <a:pt x="30" y="60"/>
                  </a:cubicBezTo>
                  <a:close/>
                  <a:moveTo>
                    <a:pt x="30" y="12"/>
                  </a:moveTo>
                  <a:cubicBezTo>
                    <a:pt x="20" y="12"/>
                    <a:pt x="12" y="20"/>
                    <a:pt x="12" y="30"/>
                  </a:cubicBezTo>
                  <a:cubicBezTo>
                    <a:pt x="12" y="40"/>
                    <a:pt x="20" y="48"/>
                    <a:pt x="30" y="48"/>
                  </a:cubicBezTo>
                  <a:cubicBezTo>
                    <a:pt x="40" y="48"/>
                    <a:pt x="48" y="40"/>
                    <a:pt x="48" y="30"/>
                  </a:cubicBezTo>
                  <a:cubicBezTo>
                    <a:pt x="48" y="20"/>
                    <a:pt x="40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105" name="Freeform 33">
              <a:extLst>
                <a:ext uri="{FF2B5EF4-FFF2-40B4-BE49-F238E27FC236}">
                  <a16:creationId xmlns:a16="http://schemas.microsoft.com/office/drawing/2014/main" id="{26831523-3B5A-3F25-84F0-F8B1A7EC6D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19" y="914"/>
              <a:ext cx="147" cy="179"/>
            </a:xfrm>
            <a:custGeom>
              <a:avLst/>
              <a:gdLst>
                <a:gd name="T0" fmla="*/ 66 w 96"/>
                <a:gd name="T1" fmla="*/ 120 h 120"/>
                <a:gd name="T2" fmla="*/ 30 w 96"/>
                <a:gd name="T3" fmla="*/ 120 h 120"/>
                <a:gd name="T4" fmla="*/ 24 w 96"/>
                <a:gd name="T5" fmla="*/ 114 h 120"/>
                <a:gd name="T6" fmla="*/ 24 w 96"/>
                <a:gd name="T7" fmla="*/ 69 h 120"/>
                <a:gd name="T8" fmla="*/ 0 w 96"/>
                <a:gd name="T9" fmla="*/ 6 h 120"/>
                <a:gd name="T10" fmla="*/ 6 w 96"/>
                <a:gd name="T11" fmla="*/ 0 h 120"/>
                <a:gd name="T12" fmla="*/ 90 w 96"/>
                <a:gd name="T13" fmla="*/ 0 h 120"/>
                <a:gd name="T14" fmla="*/ 96 w 96"/>
                <a:gd name="T15" fmla="*/ 6 h 120"/>
                <a:gd name="T16" fmla="*/ 72 w 96"/>
                <a:gd name="T17" fmla="*/ 69 h 120"/>
                <a:gd name="T18" fmla="*/ 72 w 96"/>
                <a:gd name="T19" fmla="*/ 114 h 120"/>
                <a:gd name="T20" fmla="*/ 66 w 96"/>
                <a:gd name="T21" fmla="*/ 120 h 120"/>
                <a:gd name="T22" fmla="*/ 36 w 96"/>
                <a:gd name="T23" fmla="*/ 108 h 120"/>
                <a:gd name="T24" fmla="*/ 60 w 96"/>
                <a:gd name="T25" fmla="*/ 108 h 120"/>
                <a:gd name="T26" fmla="*/ 60 w 96"/>
                <a:gd name="T27" fmla="*/ 65 h 120"/>
                <a:gd name="T28" fmla="*/ 64 w 96"/>
                <a:gd name="T29" fmla="*/ 59 h 120"/>
                <a:gd name="T30" fmla="*/ 84 w 96"/>
                <a:gd name="T31" fmla="*/ 12 h 120"/>
                <a:gd name="T32" fmla="*/ 12 w 96"/>
                <a:gd name="T33" fmla="*/ 12 h 120"/>
                <a:gd name="T34" fmla="*/ 31 w 96"/>
                <a:gd name="T35" fmla="*/ 59 h 120"/>
                <a:gd name="T36" fmla="*/ 36 w 96"/>
                <a:gd name="T37" fmla="*/ 65 h 120"/>
                <a:gd name="T38" fmla="*/ 36 w 96"/>
                <a:gd name="T39" fmla="*/ 10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6" h="120">
                  <a:moveTo>
                    <a:pt x="66" y="120"/>
                  </a:moveTo>
                  <a:cubicBezTo>
                    <a:pt x="30" y="120"/>
                    <a:pt x="30" y="120"/>
                    <a:pt x="30" y="120"/>
                  </a:cubicBezTo>
                  <a:cubicBezTo>
                    <a:pt x="27" y="120"/>
                    <a:pt x="24" y="117"/>
                    <a:pt x="24" y="114"/>
                  </a:cubicBezTo>
                  <a:cubicBezTo>
                    <a:pt x="24" y="69"/>
                    <a:pt x="24" y="69"/>
                    <a:pt x="24" y="69"/>
                  </a:cubicBezTo>
                  <a:cubicBezTo>
                    <a:pt x="2" y="61"/>
                    <a:pt x="0" y="34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93" y="0"/>
                    <a:pt x="96" y="2"/>
                    <a:pt x="96" y="6"/>
                  </a:cubicBezTo>
                  <a:cubicBezTo>
                    <a:pt x="96" y="34"/>
                    <a:pt x="94" y="61"/>
                    <a:pt x="72" y="69"/>
                  </a:cubicBezTo>
                  <a:cubicBezTo>
                    <a:pt x="72" y="114"/>
                    <a:pt x="72" y="114"/>
                    <a:pt x="72" y="114"/>
                  </a:cubicBezTo>
                  <a:cubicBezTo>
                    <a:pt x="72" y="117"/>
                    <a:pt x="69" y="120"/>
                    <a:pt x="66" y="120"/>
                  </a:cubicBezTo>
                  <a:close/>
                  <a:moveTo>
                    <a:pt x="36" y="108"/>
                  </a:moveTo>
                  <a:cubicBezTo>
                    <a:pt x="60" y="108"/>
                    <a:pt x="60" y="108"/>
                    <a:pt x="60" y="108"/>
                  </a:cubicBezTo>
                  <a:cubicBezTo>
                    <a:pt x="60" y="65"/>
                    <a:pt x="60" y="65"/>
                    <a:pt x="60" y="65"/>
                  </a:cubicBezTo>
                  <a:cubicBezTo>
                    <a:pt x="60" y="62"/>
                    <a:pt x="62" y="60"/>
                    <a:pt x="64" y="59"/>
                  </a:cubicBezTo>
                  <a:cubicBezTo>
                    <a:pt x="80" y="55"/>
                    <a:pt x="83" y="39"/>
                    <a:pt x="84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39"/>
                    <a:pt x="16" y="55"/>
                    <a:pt x="31" y="59"/>
                  </a:cubicBezTo>
                  <a:cubicBezTo>
                    <a:pt x="34" y="60"/>
                    <a:pt x="36" y="62"/>
                    <a:pt x="36" y="65"/>
                  </a:cubicBezTo>
                  <a:lnTo>
                    <a:pt x="36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106" name="Freeform 34">
              <a:extLst>
                <a:ext uri="{FF2B5EF4-FFF2-40B4-BE49-F238E27FC236}">
                  <a16:creationId xmlns:a16="http://schemas.microsoft.com/office/drawing/2014/main" id="{BA25CBAB-3A43-5981-ED5D-DD79A5D1E7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0" y="806"/>
              <a:ext cx="92" cy="90"/>
            </a:xfrm>
            <a:custGeom>
              <a:avLst/>
              <a:gdLst>
                <a:gd name="T0" fmla="*/ 30 w 60"/>
                <a:gd name="T1" fmla="*/ 60 h 60"/>
                <a:gd name="T2" fmla="*/ 0 w 60"/>
                <a:gd name="T3" fmla="*/ 30 h 60"/>
                <a:gd name="T4" fmla="*/ 30 w 60"/>
                <a:gd name="T5" fmla="*/ 0 h 60"/>
                <a:gd name="T6" fmla="*/ 60 w 60"/>
                <a:gd name="T7" fmla="*/ 30 h 60"/>
                <a:gd name="T8" fmla="*/ 30 w 60"/>
                <a:gd name="T9" fmla="*/ 60 h 60"/>
                <a:gd name="T10" fmla="*/ 30 w 60"/>
                <a:gd name="T11" fmla="*/ 12 h 60"/>
                <a:gd name="T12" fmla="*/ 12 w 60"/>
                <a:gd name="T13" fmla="*/ 30 h 60"/>
                <a:gd name="T14" fmla="*/ 30 w 60"/>
                <a:gd name="T15" fmla="*/ 48 h 60"/>
                <a:gd name="T16" fmla="*/ 48 w 60"/>
                <a:gd name="T17" fmla="*/ 30 h 60"/>
                <a:gd name="T18" fmla="*/ 30 w 60"/>
                <a:gd name="T19" fmla="*/ 1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30" y="60"/>
                  </a:moveTo>
                  <a:cubicBezTo>
                    <a:pt x="13" y="60"/>
                    <a:pt x="0" y="46"/>
                    <a:pt x="0" y="30"/>
                  </a:cubicBezTo>
                  <a:cubicBezTo>
                    <a:pt x="0" y="13"/>
                    <a:pt x="13" y="0"/>
                    <a:pt x="30" y="0"/>
                  </a:cubicBezTo>
                  <a:cubicBezTo>
                    <a:pt x="46" y="0"/>
                    <a:pt x="60" y="13"/>
                    <a:pt x="60" y="30"/>
                  </a:cubicBezTo>
                  <a:cubicBezTo>
                    <a:pt x="60" y="46"/>
                    <a:pt x="46" y="60"/>
                    <a:pt x="30" y="60"/>
                  </a:cubicBezTo>
                  <a:close/>
                  <a:moveTo>
                    <a:pt x="30" y="12"/>
                  </a:moveTo>
                  <a:cubicBezTo>
                    <a:pt x="20" y="12"/>
                    <a:pt x="12" y="20"/>
                    <a:pt x="12" y="30"/>
                  </a:cubicBezTo>
                  <a:cubicBezTo>
                    <a:pt x="12" y="40"/>
                    <a:pt x="20" y="48"/>
                    <a:pt x="30" y="48"/>
                  </a:cubicBezTo>
                  <a:cubicBezTo>
                    <a:pt x="40" y="48"/>
                    <a:pt x="48" y="40"/>
                    <a:pt x="48" y="30"/>
                  </a:cubicBezTo>
                  <a:cubicBezTo>
                    <a:pt x="48" y="20"/>
                    <a:pt x="40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107" name="Freeform 35">
              <a:extLst>
                <a:ext uri="{FF2B5EF4-FFF2-40B4-BE49-F238E27FC236}">
                  <a16:creationId xmlns:a16="http://schemas.microsoft.com/office/drawing/2014/main" id="{EB663541-8535-ABB3-C248-DBC5CACD17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12" y="914"/>
              <a:ext cx="147" cy="179"/>
            </a:xfrm>
            <a:custGeom>
              <a:avLst/>
              <a:gdLst>
                <a:gd name="T0" fmla="*/ 66 w 96"/>
                <a:gd name="T1" fmla="*/ 120 h 120"/>
                <a:gd name="T2" fmla="*/ 30 w 96"/>
                <a:gd name="T3" fmla="*/ 120 h 120"/>
                <a:gd name="T4" fmla="*/ 24 w 96"/>
                <a:gd name="T5" fmla="*/ 114 h 120"/>
                <a:gd name="T6" fmla="*/ 24 w 96"/>
                <a:gd name="T7" fmla="*/ 69 h 120"/>
                <a:gd name="T8" fmla="*/ 0 w 96"/>
                <a:gd name="T9" fmla="*/ 6 h 120"/>
                <a:gd name="T10" fmla="*/ 6 w 96"/>
                <a:gd name="T11" fmla="*/ 0 h 120"/>
                <a:gd name="T12" fmla="*/ 90 w 96"/>
                <a:gd name="T13" fmla="*/ 0 h 120"/>
                <a:gd name="T14" fmla="*/ 96 w 96"/>
                <a:gd name="T15" fmla="*/ 6 h 120"/>
                <a:gd name="T16" fmla="*/ 72 w 96"/>
                <a:gd name="T17" fmla="*/ 69 h 120"/>
                <a:gd name="T18" fmla="*/ 72 w 96"/>
                <a:gd name="T19" fmla="*/ 114 h 120"/>
                <a:gd name="T20" fmla="*/ 66 w 96"/>
                <a:gd name="T21" fmla="*/ 120 h 120"/>
                <a:gd name="T22" fmla="*/ 36 w 96"/>
                <a:gd name="T23" fmla="*/ 108 h 120"/>
                <a:gd name="T24" fmla="*/ 60 w 96"/>
                <a:gd name="T25" fmla="*/ 108 h 120"/>
                <a:gd name="T26" fmla="*/ 60 w 96"/>
                <a:gd name="T27" fmla="*/ 65 h 120"/>
                <a:gd name="T28" fmla="*/ 64 w 96"/>
                <a:gd name="T29" fmla="*/ 59 h 120"/>
                <a:gd name="T30" fmla="*/ 84 w 96"/>
                <a:gd name="T31" fmla="*/ 12 h 120"/>
                <a:gd name="T32" fmla="*/ 12 w 96"/>
                <a:gd name="T33" fmla="*/ 12 h 120"/>
                <a:gd name="T34" fmla="*/ 31 w 96"/>
                <a:gd name="T35" fmla="*/ 59 h 120"/>
                <a:gd name="T36" fmla="*/ 36 w 96"/>
                <a:gd name="T37" fmla="*/ 65 h 120"/>
                <a:gd name="T38" fmla="*/ 36 w 96"/>
                <a:gd name="T39" fmla="*/ 10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6" h="120">
                  <a:moveTo>
                    <a:pt x="66" y="120"/>
                  </a:moveTo>
                  <a:cubicBezTo>
                    <a:pt x="30" y="120"/>
                    <a:pt x="30" y="120"/>
                    <a:pt x="30" y="120"/>
                  </a:cubicBezTo>
                  <a:cubicBezTo>
                    <a:pt x="27" y="120"/>
                    <a:pt x="24" y="117"/>
                    <a:pt x="24" y="114"/>
                  </a:cubicBezTo>
                  <a:cubicBezTo>
                    <a:pt x="24" y="69"/>
                    <a:pt x="24" y="69"/>
                    <a:pt x="24" y="69"/>
                  </a:cubicBezTo>
                  <a:cubicBezTo>
                    <a:pt x="2" y="61"/>
                    <a:pt x="0" y="34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93" y="0"/>
                    <a:pt x="96" y="2"/>
                    <a:pt x="96" y="6"/>
                  </a:cubicBezTo>
                  <a:cubicBezTo>
                    <a:pt x="96" y="34"/>
                    <a:pt x="94" y="61"/>
                    <a:pt x="72" y="69"/>
                  </a:cubicBezTo>
                  <a:cubicBezTo>
                    <a:pt x="72" y="114"/>
                    <a:pt x="72" y="114"/>
                    <a:pt x="72" y="114"/>
                  </a:cubicBezTo>
                  <a:cubicBezTo>
                    <a:pt x="72" y="117"/>
                    <a:pt x="69" y="120"/>
                    <a:pt x="66" y="120"/>
                  </a:cubicBezTo>
                  <a:close/>
                  <a:moveTo>
                    <a:pt x="36" y="108"/>
                  </a:moveTo>
                  <a:cubicBezTo>
                    <a:pt x="60" y="108"/>
                    <a:pt x="60" y="108"/>
                    <a:pt x="60" y="108"/>
                  </a:cubicBezTo>
                  <a:cubicBezTo>
                    <a:pt x="60" y="65"/>
                    <a:pt x="60" y="65"/>
                    <a:pt x="60" y="65"/>
                  </a:cubicBezTo>
                  <a:cubicBezTo>
                    <a:pt x="60" y="62"/>
                    <a:pt x="62" y="60"/>
                    <a:pt x="64" y="59"/>
                  </a:cubicBezTo>
                  <a:cubicBezTo>
                    <a:pt x="80" y="55"/>
                    <a:pt x="83" y="39"/>
                    <a:pt x="84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39"/>
                    <a:pt x="16" y="55"/>
                    <a:pt x="31" y="59"/>
                  </a:cubicBezTo>
                  <a:cubicBezTo>
                    <a:pt x="34" y="60"/>
                    <a:pt x="36" y="62"/>
                    <a:pt x="36" y="65"/>
                  </a:cubicBezTo>
                  <a:lnTo>
                    <a:pt x="36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108" name="Freeform 36">
              <a:extLst>
                <a:ext uri="{FF2B5EF4-FFF2-40B4-BE49-F238E27FC236}">
                  <a16:creationId xmlns:a16="http://schemas.microsoft.com/office/drawing/2014/main" id="{19EFEA12-F15E-CB39-067C-D5FA3BBC99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3" y="663"/>
              <a:ext cx="92" cy="90"/>
            </a:xfrm>
            <a:custGeom>
              <a:avLst/>
              <a:gdLst>
                <a:gd name="T0" fmla="*/ 30 w 60"/>
                <a:gd name="T1" fmla="*/ 60 h 60"/>
                <a:gd name="T2" fmla="*/ 0 w 60"/>
                <a:gd name="T3" fmla="*/ 30 h 60"/>
                <a:gd name="T4" fmla="*/ 30 w 60"/>
                <a:gd name="T5" fmla="*/ 0 h 60"/>
                <a:gd name="T6" fmla="*/ 60 w 60"/>
                <a:gd name="T7" fmla="*/ 30 h 60"/>
                <a:gd name="T8" fmla="*/ 30 w 60"/>
                <a:gd name="T9" fmla="*/ 60 h 60"/>
                <a:gd name="T10" fmla="*/ 30 w 60"/>
                <a:gd name="T11" fmla="*/ 12 h 60"/>
                <a:gd name="T12" fmla="*/ 12 w 60"/>
                <a:gd name="T13" fmla="*/ 30 h 60"/>
                <a:gd name="T14" fmla="*/ 30 w 60"/>
                <a:gd name="T15" fmla="*/ 48 h 60"/>
                <a:gd name="T16" fmla="*/ 48 w 60"/>
                <a:gd name="T17" fmla="*/ 30 h 60"/>
                <a:gd name="T18" fmla="*/ 30 w 60"/>
                <a:gd name="T19" fmla="*/ 1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30" y="60"/>
                  </a:moveTo>
                  <a:cubicBezTo>
                    <a:pt x="13" y="60"/>
                    <a:pt x="0" y="46"/>
                    <a:pt x="0" y="30"/>
                  </a:cubicBezTo>
                  <a:cubicBezTo>
                    <a:pt x="0" y="13"/>
                    <a:pt x="13" y="0"/>
                    <a:pt x="30" y="0"/>
                  </a:cubicBezTo>
                  <a:cubicBezTo>
                    <a:pt x="46" y="0"/>
                    <a:pt x="60" y="13"/>
                    <a:pt x="60" y="30"/>
                  </a:cubicBezTo>
                  <a:cubicBezTo>
                    <a:pt x="60" y="46"/>
                    <a:pt x="46" y="60"/>
                    <a:pt x="30" y="60"/>
                  </a:cubicBezTo>
                  <a:close/>
                  <a:moveTo>
                    <a:pt x="30" y="12"/>
                  </a:moveTo>
                  <a:cubicBezTo>
                    <a:pt x="20" y="12"/>
                    <a:pt x="12" y="20"/>
                    <a:pt x="12" y="30"/>
                  </a:cubicBezTo>
                  <a:cubicBezTo>
                    <a:pt x="12" y="40"/>
                    <a:pt x="20" y="48"/>
                    <a:pt x="30" y="48"/>
                  </a:cubicBezTo>
                  <a:cubicBezTo>
                    <a:pt x="40" y="48"/>
                    <a:pt x="48" y="40"/>
                    <a:pt x="48" y="30"/>
                  </a:cubicBezTo>
                  <a:cubicBezTo>
                    <a:pt x="48" y="20"/>
                    <a:pt x="40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109" name="Freeform 37">
              <a:extLst>
                <a:ext uri="{FF2B5EF4-FFF2-40B4-BE49-F238E27FC236}">
                  <a16:creationId xmlns:a16="http://schemas.microsoft.com/office/drawing/2014/main" id="{CF2716C5-BDDB-D4D9-1994-B3C14A46C5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66" y="771"/>
              <a:ext cx="146" cy="179"/>
            </a:xfrm>
            <a:custGeom>
              <a:avLst/>
              <a:gdLst>
                <a:gd name="T0" fmla="*/ 66 w 96"/>
                <a:gd name="T1" fmla="*/ 120 h 120"/>
                <a:gd name="T2" fmla="*/ 30 w 96"/>
                <a:gd name="T3" fmla="*/ 120 h 120"/>
                <a:gd name="T4" fmla="*/ 24 w 96"/>
                <a:gd name="T5" fmla="*/ 114 h 120"/>
                <a:gd name="T6" fmla="*/ 24 w 96"/>
                <a:gd name="T7" fmla="*/ 69 h 120"/>
                <a:gd name="T8" fmla="*/ 0 w 96"/>
                <a:gd name="T9" fmla="*/ 6 h 120"/>
                <a:gd name="T10" fmla="*/ 6 w 96"/>
                <a:gd name="T11" fmla="*/ 0 h 120"/>
                <a:gd name="T12" fmla="*/ 90 w 96"/>
                <a:gd name="T13" fmla="*/ 0 h 120"/>
                <a:gd name="T14" fmla="*/ 96 w 96"/>
                <a:gd name="T15" fmla="*/ 6 h 120"/>
                <a:gd name="T16" fmla="*/ 72 w 96"/>
                <a:gd name="T17" fmla="*/ 69 h 120"/>
                <a:gd name="T18" fmla="*/ 72 w 96"/>
                <a:gd name="T19" fmla="*/ 114 h 120"/>
                <a:gd name="T20" fmla="*/ 66 w 96"/>
                <a:gd name="T21" fmla="*/ 120 h 120"/>
                <a:gd name="T22" fmla="*/ 36 w 96"/>
                <a:gd name="T23" fmla="*/ 108 h 120"/>
                <a:gd name="T24" fmla="*/ 60 w 96"/>
                <a:gd name="T25" fmla="*/ 108 h 120"/>
                <a:gd name="T26" fmla="*/ 60 w 96"/>
                <a:gd name="T27" fmla="*/ 65 h 120"/>
                <a:gd name="T28" fmla="*/ 64 w 96"/>
                <a:gd name="T29" fmla="*/ 59 h 120"/>
                <a:gd name="T30" fmla="*/ 84 w 96"/>
                <a:gd name="T31" fmla="*/ 12 h 120"/>
                <a:gd name="T32" fmla="*/ 12 w 96"/>
                <a:gd name="T33" fmla="*/ 12 h 120"/>
                <a:gd name="T34" fmla="*/ 31 w 96"/>
                <a:gd name="T35" fmla="*/ 59 h 120"/>
                <a:gd name="T36" fmla="*/ 36 w 96"/>
                <a:gd name="T37" fmla="*/ 65 h 120"/>
                <a:gd name="T38" fmla="*/ 36 w 96"/>
                <a:gd name="T39" fmla="*/ 10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6" h="120">
                  <a:moveTo>
                    <a:pt x="66" y="120"/>
                  </a:moveTo>
                  <a:cubicBezTo>
                    <a:pt x="30" y="120"/>
                    <a:pt x="30" y="120"/>
                    <a:pt x="30" y="120"/>
                  </a:cubicBezTo>
                  <a:cubicBezTo>
                    <a:pt x="27" y="120"/>
                    <a:pt x="24" y="117"/>
                    <a:pt x="24" y="114"/>
                  </a:cubicBezTo>
                  <a:cubicBezTo>
                    <a:pt x="24" y="69"/>
                    <a:pt x="24" y="69"/>
                    <a:pt x="24" y="69"/>
                  </a:cubicBezTo>
                  <a:cubicBezTo>
                    <a:pt x="2" y="61"/>
                    <a:pt x="0" y="34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93" y="0"/>
                    <a:pt x="96" y="2"/>
                    <a:pt x="96" y="6"/>
                  </a:cubicBezTo>
                  <a:cubicBezTo>
                    <a:pt x="96" y="34"/>
                    <a:pt x="94" y="61"/>
                    <a:pt x="72" y="69"/>
                  </a:cubicBezTo>
                  <a:cubicBezTo>
                    <a:pt x="72" y="114"/>
                    <a:pt x="72" y="114"/>
                    <a:pt x="72" y="114"/>
                  </a:cubicBezTo>
                  <a:cubicBezTo>
                    <a:pt x="72" y="117"/>
                    <a:pt x="69" y="120"/>
                    <a:pt x="66" y="120"/>
                  </a:cubicBezTo>
                  <a:close/>
                  <a:moveTo>
                    <a:pt x="36" y="108"/>
                  </a:moveTo>
                  <a:cubicBezTo>
                    <a:pt x="60" y="108"/>
                    <a:pt x="60" y="108"/>
                    <a:pt x="60" y="108"/>
                  </a:cubicBezTo>
                  <a:cubicBezTo>
                    <a:pt x="60" y="65"/>
                    <a:pt x="60" y="65"/>
                    <a:pt x="60" y="65"/>
                  </a:cubicBezTo>
                  <a:cubicBezTo>
                    <a:pt x="60" y="62"/>
                    <a:pt x="62" y="60"/>
                    <a:pt x="64" y="59"/>
                  </a:cubicBezTo>
                  <a:cubicBezTo>
                    <a:pt x="80" y="55"/>
                    <a:pt x="83" y="39"/>
                    <a:pt x="84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39"/>
                    <a:pt x="16" y="55"/>
                    <a:pt x="31" y="59"/>
                  </a:cubicBezTo>
                  <a:cubicBezTo>
                    <a:pt x="34" y="60"/>
                    <a:pt x="36" y="62"/>
                    <a:pt x="36" y="65"/>
                  </a:cubicBezTo>
                  <a:lnTo>
                    <a:pt x="36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</p:grpSp>
      <p:sp>
        <p:nvSpPr>
          <p:cNvPr id="74" name="Google Shape;395;p41">
            <a:extLst>
              <a:ext uri="{FF2B5EF4-FFF2-40B4-BE49-F238E27FC236}">
                <a16:creationId xmlns:a16="http://schemas.microsoft.com/office/drawing/2014/main" id="{CC963B4C-79F2-3C6E-3970-BFF4A49B3EFB}"/>
              </a:ext>
            </a:extLst>
          </p:cNvPr>
          <p:cNvSpPr txBox="1"/>
          <p:nvPr/>
        </p:nvSpPr>
        <p:spPr>
          <a:xfrm>
            <a:off x="10539377" y="4724511"/>
            <a:ext cx="831872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defTabSz="914400">
              <a:defRPr/>
            </a:pPr>
            <a:r>
              <a:rPr lang="en-US" sz="900" kern="0">
                <a:solidFill>
                  <a:srgbClr val="000000"/>
                </a:solidFill>
                <a:latin typeface="Graphik-Light" panose="020B0403030202060203" pitchFamily="34" charset="0"/>
                <a:ea typeface="Calibri"/>
                <a:cs typeface="Calibri"/>
                <a:sym typeface="Calibri"/>
              </a:rPr>
              <a:t>Ops/SRE team</a:t>
            </a:r>
          </a:p>
        </p:txBody>
      </p:sp>
      <p:grpSp>
        <p:nvGrpSpPr>
          <p:cNvPr id="75" name="Group 54">
            <a:extLst>
              <a:ext uri="{FF2B5EF4-FFF2-40B4-BE49-F238E27FC236}">
                <a16:creationId xmlns:a16="http://schemas.microsoft.com/office/drawing/2014/main" id="{3A7AA5AE-9DC1-6F7B-8511-06259E0A4F1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682091" y="5149496"/>
            <a:ext cx="338109" cy="302073"/>
            <a:chOff x="6718" y="681"/>
            <a:chExt cx="441" cy="394"/>
          </a:xfrm>
          <a:solidFill>
            <a:srgbClr val="A100FF"/>
          </a:solidFill>
        </p:grpSpPr>
        <p:sp>
          <p:nvSpPr>
            <p:cNvPr id="97" name="Freeform 55">
              <a:extLst>
                <a:ext uri="{FF2B5EF4-FFF2-40B4-BE49-F238E27FC236}">
                  <a16:creationId xmlns:a16="http://schemas.microsoft.com/office/drawing/2014/main" id="{DABF47C7-2E0F-58A1-634F-B8E79B5FB0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83" y="681"/>
              <a:ext cx="110" cy="107"/>
            </a:xfrm>
            <a:custGeom>
              <a:avLst/>
              <a:gdLst>
                <a:gd name="T0" fmla="*/ 36 w 72"/>
                <a:gd name="T1" fmla="*/ 72 h 72"/>
                <a:gd name="T2" fmla="*/ 0 w 72"/>
                <a:gd name="T3" fmla="*/ 36 h 72"/>
                <a:gd name="T4" fmla="*/ 36 w 72"/>
                <a:gd name="T5" fmla="*/ 0 h 72"/>
                <a:gd name="T6" fmla="*/ 72 w 72"/>
                <a:gd name="T7" fmla="*/ 36 h 72"/>
                <a:gd name="T8" fmla="*/ 36 w 72"/>
                <a:gd name="T9" fmla="*/ 72 h 72"/>
                <a:gd name="T10" fmla="*/ 36 w 72"/>
                <a:gd name="T11" fmla="*/ 12 h 72"/>
                <a:gd name="T12" fmla="*/ 12 w 72"/>
                <a:gd name="T13" fmla="*/ 36 h 72"/>
                <a:gd name="T14" fmla="*/ 36 w 72"/>
                <a:gd name="T15" fmla="*/ 60 h 72"/>
                <a:gd name="T16" fmla="*/ 60 w 72"/>
                <a:gd name="T17" fmla="*/ 36 h 72"/>
                <a:gd name="T18" fmla="*/ 36 w 72"/>
                <a:gd name="T19" fmla="*/ 1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" h="72">
                  <a:moveTo>
                    <a:pt x="36" y="72"/>
                  </a:moveTo>
                  <a:cubicBezTo>
                    <a:pt x="17" y="72"/>
                    <a:pt x="0" y="55"/>
                    <a:pt x="0" y="36"/>
                  </a:cubicBezTo>
                  <a:cubicBezTo>
                    <a:pt x="0" y="16"/>
                    <a:pt x="17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  <a:cubicBezTo>
                    <a:pt x="72" y="55"/>
                    <a:pt x="56" y="72"/>
                    <a:pt x="36" y="72"/>
                  </a:cubicBezTo>
                  <a:close/>
                  <a:moveTo>
                    <a:pt x="36" y="12"/>
                  </a:moveTo>
                  <a:cubicBezTo>
                    <a:pt x="23" y="12"/>
                    <a:pt x="12" y="22"/>
                    <a:pt x="12" y="36"/>
                  </a:cubicBezTo>
                  <a:cubicBezTo>
                    <a:pt x="12" y="49"/>
                    <a:pt x="23" y="60"/>
                    <a:pt x="36" y="60"/>
                  </a:cubicBezTo>
                  <a:cubicBezTo>
                    <a:pt x="50" y="60"/>
                    <a:pt x="60" y="49"/>
                    <a:pt x="60" y="36"/>
                  </a:cubicBezTo>
                  <a:cubicBezTo>
                    <a:pt x="60" y="22"/>
                    <a:pt x="50" y="12"/>
                    <a:pt x="3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98" name="Freeform 56">
              <a:extLst>
                <a:ext uri="{FF2B5EF4-FFF2-40B4-BE49-F238E27FC236}">
                  <a16:creationId xmlns:a16="http://schemas.microsoft.com/office/drawing/2014/main" id="{28CFA7CD-C693-AE6F-3BD6-0171440B73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30" y="717"/>
              <a:ext cx="74" cy="71"/>
            </a:xfrm>
            <a:custGeom>
              <a:avLst/>
              <a:gdLst>
                <a:gd name="T0" fmla="*/ 24 w 48"/>
                <a:gd name="T1" fmla="*/ 48 h 48"/>
                <a:gd name="T2" fmla="*/ 0 w 48"/>
                <a:gd name="T3" fmla="*/ 24 h 48"/>
                <a:gd name="T4" fmla="*/ 24 w 48"/>
                <a:gd name="T5" fmla="*/ 0 h 48"/>
                <a:gd name="T6" fmla="*/ 48 w 48"/>
                <a:gd name="T7" fmla="*/ 24 h 48"/>
                <a:gd name="T8" fmla="*/ 24 w 48"/>
                <a:gd name="T9" fmla="*/ 48 h 48"/>
                <a:gd name="T10" fmla="*/ 24 w 48"/>
                <a:gd name="T11" fmla="*/ 12 h 48"/>
                <a:gd name="T12" fmla="*/ 12 w 48"/>
                <a:gd name="T13" fmla="*/ 24 h 48"/>
                <a:gd name="T14" fmla="*/ 24 w 48"/>
                <a:gd name="T15" fmla="*/ 36 h 48"/>
                <a:gd name="T16" fmla="*/ 36 w 48"/>
                <a:gd name="T17" fmla="*/ 24 h 48"/>
                <a:gd name="T18" fmla="*/ 24 w 48"/>
                <a:gd name="T19" fmla="*/ 1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8">
                  <a:moveTo>
                    <a:pt x="24" y="48"/>
                  </a:moveTo>
                  <a:cubicBezTo>
                    <a:pt x="11" y="48"/>
                    <a:pt x="0" y="37"/>
                    <a:pt x="0" y="24"/>
                  </a:cubicBezTo>
                  <a:cubicBezTo>
                    <a:pt x="0" y="10"/>
                    <a:pt x="11" y="0"/>
                    <a:pt x="24" y="0"/>
                  </a:cubicBezTo>
                  <a:cubicBezTo>
                    <a:pt x="38" y="0"/>
                    <a:pt x="48" y="10"/>
                    <a:pt x="48" y="24"/>
                  </a:cubicBezTo>
                  <a:cubicBezTo>
                    <a:pt x="48" y="37"/>
                    <a:pt x="38" y="48"/>
                    <a:pt x="24" y="48"/>
                  </a:cubicBezTo>
                  <a:close/>
                  <a:moveTo>
                    <a:pt x="24" y="12"/>
                  </a:moveTo>
                  <a:cubicBezTo>
                    <a:pt x="18" y="12"/>
                    <a:pt x="12" y="17"/>
                    <a:pt x="12" y="24"/>
                  </a:cubicBezTo>
                  <a:cubicBezTo>
                    <a:pt x="12" y="30"/>
                    <a:pt x="18" y="36"/>
                    <a:pt x="24" y="36"/>
                  </a:cubicBezTo>
                  <a:cubicBezTo>
                    <a:pt x="31" y="36"/>
                    <a:pt x="36" y="30"/>
                    <a:pt x="36" y="24"/>
                  </a:cubicBezTo>
                  <a:cubicBezTo>
                    <a:pt x="36" y="17"/>
                    <a:pt x="31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99" name="Freeform 57">
              <a:extLst>
                <a:ext uri="{FF2B5EF4-FFF2-40B4-BE49-F238E27FC236}">
                  <a16:creationId xmlns:a16="http://schemas.microsoft.com/office/drawing/2014/main" id="{5E66D900-2C74-0694-CD6C-D74073412D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73" y="717"/>
              <a:ext cx="73" cy="71"/>
            </a:xfrm>
            <a:custGeom>
              <a:avLst/>
              <a:gdLst>
                <a:gd name="T0" fmla="*/ 24 w 48"/>
                <a:gd name="T1" fmla="*/ 48 h 48"/>
                <a:gd name="T2" fmla="*/ 0 w 48"/>
                <a:gd name="T3" fmla="*/ 24 h 48"/>
                <a:gd name="T4" fmla="*/ 24 w 48"/>
                <a:gd name="T5" fmla="*/ 0 h 48"/>
                <a:gd name="T6" fmla="*/ 48 w 48"/>
                <a:gd name="T7" fmla="*/ 24 h 48"/>
                <a:gd name="T8" fmla="*/ 24 w 48"/>
                <a:gd name="T9" fmla="*/ 48 h 48"/>
                <a:gd name="T10" fmla="*/ 24 w 48"/>
                <a:gd name="T11" fmla="*/ 12 h 48"/>
                <a:gd name="T12" fmla="*/ 12 w 48"/>
                <a:gd name="T13" fmla="*/ 24 h 48"/>
                <a:gd name="T14" fmla="*/ 24 w 48"/>
                <a:gd name="T15" fmla="*/ 36 h 48"/>
                <a:gd name="T16" fmla="*/ 36 w 48"/>
                <a:gd name="T17" fmla="*/ 24 h 48"/>
                <a:gd name="T18" fmla="*/ 24 w 48"/>
                <a:gd name="T19" fmla="*/ 1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8">
                  <a:moveTo>
                    <a:pt x="24" y="48"/>
                  </a:moveTo>
                  <a:cubicBezTo>
                    <a:pt x="11" y="48"/>
                    <a:pt x="0" y="37"/>
                    <a:pt x="0" y="24"/>
                  </a:cubicBezTo>
                  <a:cubicBezTo>
                    <a:pt x="0" y="10"/>
                    <a:pt x="11" y="0"/>
                    <a:pt x="24" y="0"/>
                  </a:cubicBezTo>
                  <a:cubicBezTo>
                    <a:pt x="38" y="0"/>
                    <a:pt x="48" y="10"/>
                    <a:pt x="48" y="24"/>
                  </a:cubicBezTo>
                  <a:cubicBezTo>
                    <a:pt x="48" y="37"/>
                    <a:pt x="38" y="48"/>
                    <a:pt x="24" y="48"/>
                  </a:cubicBezTo>
                  <a:close/>
                  <a:moveTo>
                    <a:pt x="24" y="12"/>
                  </a:moveTo>
                  <a:cubicBezTo>
                    <a:pt x="18" y="12"/>
                    <a:pt x="12" y="17"/>
                    <a:pt x="12" y="24"/>
                  </a:cubicBezTo>
                  <a:cubicBezTo>
                    <a:pt x="12" y="30"/>
                    <a:pt x="18" y="36"/>
                    <a:pt x="24" y="36"/>
                  </a:cubicBezTo>
                  <a:cubicBezTo>
                    <a:pt x="31" y="36"/>
                    <a:pt x="36" y="30"/>
                    <a:pt x="36" y="24"/>
                  </a:cubicBezTo>
                  <a:cubicBezTo>
                    <a:pt x="36" y="17"/>
                    <a:pt x="31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100" name="Freeform 58">
              <a:extLst>
                <a:ext uri="{FF2B5EF4-FFF2-40B4-BE49-F238E27FC236}">
                  <a16:creationId xmlns:a16="http://schemas.microsoft.com/office/drawing/2014/main" id="{6FEF35B8-D7E1-7781-6BD7-83DA0DD413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8" y="989"/>
              <a:ext cx="441" cy="86"/>
            </a:xfrm>
            <a:custGeom>
              <a:avLst/>
              <a:gdLst>
                <a:gd name="T0" fmla="*/ 144 w 288"/>
                <a:gd name="T1" fmla="*/ 58 h 58"/>
                <a:gd name="T2" fmla="*/ 0 w 288"/>
                <a:gd name="T3" fmla="*/ 28 h 58"/>
                <a:gd name="T4" fmla="*/ 83 w 288"/>
                <a:gd name="T5" fmla="*/ 0 h 58"/>
                <a:gd name="T6" fmla="*/ 90 w 288"/>
                <a:gd name="T7" fmla="*/ 6 h 58"/>
                <a:gd name="T8" fmla="*/ 84 w 288"/>
                <a:gd name="T9" fmla="*/ 12 h 58"/>
                <a:gd name="T10" fmla="*/ 13 w 288"/>
                <a:gd name="T11" fmla="*/ 28 h 58"/>
                <a:gd name="T12" fmla="*/ 144 w 288"/>
                <a:gd name="T13" fmla="*/ 46 h 58"/>
                <a:gd name="T14" fmla="*/ 276 w 288"/>
                <a:gd name="T15" fmla="*/ 28 h 58"/>
                <a:gd name="T16" fmla="*/ 204 w 288"/>
                <a:gd name="T17" fmla="*/ 12 h 58"/>
                <a:gd name="T18" fmla="*/ 198 w 288"/>
                <a:gd name="T19" fmla="*/ 6 h 58"/>
                <a:gd name="T20" fmla="*/ 205 w 288"/>
                <a:gd name="T21" fmla="*/ 0 h 58"/>
                <a:gd name="T22" fmla="*/ 288 w 288"/>
                <a:gd name="T23" fmla="*/ 28 h 58"/>
                <a:gd name="T24" fmla="*/ 144 w 288"/>
                <a:gd name="T25" fmla="*/ 58 h 58"/>
                <a:gd name="T26" fmla="*/ 277 w 288"/>
                <a:gd name="T27" fmla="*/ 28 h 58"/>
                <a:gd name="T28" fmla="*/ 277 w 288"/>
                <a:gd name="T29" fmla="*/ 2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8" h="58">
                  <a:moveTo>
                    <a:pt x="144" y="58"/>
                  </a:moveTo>
                  <a:cubicBezTo>
                    <a:pt x="130" y="58"/>
                    <a:pt x="0" y="57"/>
                    <a:pt x="0" y="28"/>
                  </a:cubicBezTo>
                  <a:cubicBezTo>
                    <a:pt x="0" y="14"/>
                    <a:pt x="28" y="5"/>
                    <a:pt x="83" y="0"/>
                  </a:cubicBezTo>
                  <a:cubicBezTo>
                    <a:pt x="87" y="0"/>
                    <a:pt x="90" y="2"/>
                    <a:pt x="90" y="6"/>
                  </a:cubicBezTo>
                  <a:cubicBezTo>
                    <a:pt x="90" y="9"/>
                    <a:pt x="88" y="12"/>
                    <a:pt x="84" y="12"/>
                  </a:cubicBezTo>
                  <a:cubicBezTo>
                    <a:pt x="33" y="16"/>
                    <a:pt x="16" y="24"/>
                    <a:pt x="13" y="28"/>
                  </a:cubicBezTo>
                  <a:cubicBezTo>
                    <a:pt x="19" y="34"/>
                    <a:pt x="65" y="46"/>
                    <a:pt x="144" y="46"/>
                  </a:cubicBezTo>
                  <a:cubicBezTo>
                    <a:pt x="223" y="46"/>
                    <a:pt x="270" y="34"/>
                    <a:pt x="276" y="28"/>
                  </a:cubicBezTo>
                  <a:cubicBezTo>
                    <a:pt x="273" y="24"/>
                    <a:pt x="255" y="16"/>
                    <a:pt x="204" y="12"/>
                  </a:cubicBezTo>
                  <a:cubicBezTo>
                    <a:pt x="201" y="12"/>
                    <a:pt x="198" y="9"/>
                    <a:pt x="198" y="6"/>
                  </a:cubicBezTo>
                  <a:cubicBezTo>
                    <a:pt x="199" y="2"/>
                    <a:pt x="202" y="0"/>
                    <a:pt x="205" y="0"/>
                  </a:cubicBezTo>
                  <a:cubicBezTo>
                    <a:pt x="260" y="5"/>
                    <a:pt x="288" y="14"/>
                    <a:pt x="288" y="28"/>
                  </a:cubicBezTo>
                  <a:cubicBezTo>
                    <a:pt x="288" y="57"/>
                    <a:pt x="159" y="58"/>
                    <a:pt x="144" y="58"/>
                  </a:cubicBezTo>
                  <a:close/>
                  <a:moveTo>
                    <a:pt x="277" y="28"/>
                  </a:moveTo>
                  <a:cubicBezTo>
                    <a:pt x="277" y="28"/>
                    <a:pt x="277" y="28"/>
                    <a:pt x="27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101" name="Freeform 59">
              <a:extLst>
                <a:ext uri="{FF2B5EF4-FFF2-40B4-BE49-F238E27FC236}">
                  <a16:creationId xmlns:a16="http://schemas.microsoft.com/office/drawing/2014/main" id="{98C75684-D33D-AB07-EAD6-19D77987E7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83" y="806"/>
              <a:ext cx="110" cy="180"/>
            </a:xfrm>
            <a:custGeom>
              <a:avLst/>
              <a:gdLst>
                <a:gd name="T0" fmla="*/ 66 w 72"/>
                <a:gd name="T1" fmla="*/ 120 h 120"/>
                <a:gd name="T2" fmla="*/ 6 w 72"/>
                <a:gd name="T3" fmla="*/ 120 h 120"/>
                <a:gd name="T4" fmla="*/ 0 w 72"/>
                <a:gd name="T5" fmla="*/ 114 h 120"/>
                <a:gd name="T6" fmla="*/ 0 w 72"/>
                <a:gd name="T7" fmla="*/ 36 h 120"/>
                <a:gd name="T8" fmla="*/ 36 w 72"/>
                <a:gd name="T9" fmla="*/ 0 h 120"/>
                <a:gd name="T10" fmla="*/ 72 w 72"/>
                <a:gd name="T11" fmla="*/ 36 h 120"/>
                <a:gd name="T12" fmla="*/ 72 w 72"/>
                <a:gd name="T13" fmla="*/ 114 h 120"/>
                <a:gd name="T14" fmla="*/ 66 w 72"/>
                <a:gd name="T15" fmla="*/ 120 h 120"/>
                <a:gd name="T16" fmla="*/ 12 w 72"/>
                <a:gd name="T17" fmla="*/ 108 h 120"/>
                <a:gd name="T18" fmla="*/ 60 w 72"/>
                <a:gd name="T19" fmla="*/ 108 h 120"/>
                <a:gd name="T20" fmla="*/ 60 w 72"/>
                <a:gd name="T21" fmla="*/ 36 h 120"/>
                <a:gd name="T22" fmla="*/ 36 w 72"/>
                <a:gd name="T23" fmla="*/ 12 h 120"/>
                <a:gd name="T24" fmla="*/ 12 w 72"/>
                <a:gd name="T25" fmla="*/ 36 h 120"/>
                <a:gd name="T26" fmla="*/ 12 w 72"/>
                <a:gd name="T27" fmla="*/ 10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" h="120">
                  <a:moveTo>
                    <a:pt x="66" y="120"/>
                  </a:moveTo>
                  <a:cubicBezTo>
                    <a:pt x="6" y="120"/>
                    <a:pt x="6" y="120"/>
                    <a:pt x="6" y="120"/>
                  </a:cubicBezTo>
                  <a:cubicBezTo>
                    <a:pt x="3" y="120"/>
                    <a:pt x="0" y="117"/>
                    <a:pt x="0" y="114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16"/>
                    <a:pt x="17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  <a:cubicBezTo>
                    <a:pt x="72" y="114"/>
                    <a:pt x="72" y="114"/>
                    <a:pt x="72" y="114"/>
                  </a:cubicBezTo>
                  <a:cubicBezTo>
                    <a:pt x="72" y="117"/>
                    <a:pt x="70" y="120"/>
                    <a:pt x="66" y="120"/>
                  </a:cubicBezTo>
                  <a:close/>
                  <a:moveTo>
                    <a:pt x="12" y="108"/>
                  </a:moveTo>
                  <a:cubicBezTo>
                    <a:pt x="60" y="108"/>
                    <a:pt x="60" y="108"/>
                    <a:pt x="60" y="108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60" y="22"/>
                    <a:pt x="50" y="12"/>
                    <a:pt x="36" y="12"/>
                  </a:cubicBezTo>
                  <a:cubicBezTo>
                    <a:pt x="23" y="12"/>
                    <a:pt x="12" y="22"/>
                    <a:pt x="12" y="36"/>
                  </a:cubicBezTo>
                  <a:lnTo>
                    <a:pt x="12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102" name="Freeform 60">
              <a:extLst>
                <a:ext uri="{FF2B5EF4-FFF2-40B4-BE49-F238E27FC236}">
                  <a16:creationId xmlns:a16="http://schemas.microsoft.com/office/drawing/2014/main" id="{299C2137-157F-7E34-58F2-A08FAF7A58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30" y="806"/>
              <a:ext cx="74" cy="144"/>
            </a:xfrm>
            <a:custGeom>
              <a:avLst/>
              <a:gdLst>
                <a:gd name="T0" fmla="*/ 42 w 48"/>
                <a:gd name="T1" fmla="*/ 96 h 96"/>
                <a:gd name="T2" fmla="*/ 6 w 48"/>
                <a:gd name="T3" fmla="*/ 96 h 96"/>
                <a:gd name="T4" fmla="*/ 0 w 48"/>
                <a:gd name="T5" fmla="*/ 90 h 96"/>
                <a:gd name="T6" fmla="*/ 0 w 48"/>
                <a:gd name="T7" fmla="*/ 24 h 96"/>
                <a:gd name="T8" fmla="*/ 24 w 48"/>
                <a:gd name="T9" fmla="*/ 0 h 96"/>
                <a:gd name="T10" fmla="*/ 48 w 48"/>
                <a:gd name="T11" fmla="*/ 24 h 96"/>
                <a:gd name="T12" fmla="*/ 48 w 48"/>
                <a:gd name="T13" fmla="*/ 90 h 96"/>
                <a:gd name="T14" fmla="*/ 42 w 48"/>
                <a:gd name="T15" fmla="*/ 96 h 96"/>
                <a:gd name="T16" fmla="*/ 12 w 48"/>
                <a:gd name="T17" fmla="*/ 84 h 96"/>
                <a:gd name="T18" fmla="*/ 36 w 48"/>
                <a:gd name="T19" fmla="*/ 84 h 96"/>
                <a:gd name="T20" fmla="*/ 36 w 48"/>
                <a:gd name="T21" fmla="*/ 24 h 96"/>
                <a:gd name="T22" fmla="*/ 24 w 48"/>
                <a:gd name="T23" fmla="*/ 12 h 96"/>
                <a:gd name="T24" fmla="*/ 12 w 48"/>
                <a:gd name="T25" fmla="*/ 24 h 96"/>
                <a:gd name="T26" fmla="*/ 12 w 48"/>
                <a:gd name="T27" fmla="*/ 8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8" h="96">
                  <a:moveTo>
                    <a:pt x="42" y="96"/>
                  </a:moveTo>
                  <a:cubicBezTo>
                    <a:pt x="6" y="96"/>
                    <a:pt x="6" y="96"/>
                    <a:pt x="6" y="96"/>
                  </a:cubicBezTo>
                  <a:cubicBezTo>
                    <a:pt x="3" y="96"/>
                    <a:pt x="0" y="93"/>
                    <a:pt x="0" y="9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0"/>
                    <a:pt x="11" y="0"/>
                    <a:pt x="24" y="0"/>
                  </a:cubicBezTo>
                  <a:cubicBezTo>
                    <a:pt x="38" y="0"/>
                    <a:pt x="48" y="10"/>
                    <a:pt x="48" y="24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93"/>
                    <a:pt x="46" y="96"/>
                    <a:pt x="42" y="96"/>
                  </a:cubicBezTo>
                  <a:close/>
                  <a:moveTo>
                    <a:pt x="12" y="84"/>
                  </a:moveTo>
                  <a:cubicBezTo>
                    <a:pt x="36" y="84"/>
                    <a:pt x="36" y="84"/>
                    <a:pt x="36" y="84"/>
                  </a:cubicBezTo>
                  <a:cubicBezTo>
                    <a:pt x="36" y="24"/>
                    <a:pt x="36" y="24"/>
                    <a:pt x="36" y="24"/>
                  </a:cubicBezTo>
                  <a:cubicBezTo>
                    <a:pt x="36" y="17"/>
                    <a:pt x="31" y="12"/>
                    <a:pt x="24" y="12"/>
                  </a:cubicBezTo>
                  <a:cubicBezTo>
                    <a:pt x="18" y="12"/>
                    <a:pt x="12" y="17"/>
                    <a:pt x="12" y="24"/>
                  </a:cubicBezTo>
                  <a:lnTo>
                    <a:pt x="12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103" name="Freeform 61">
              <a:extLst>
                <a:ext uri="{FF2B5EF4-FFF2-40B4-BE49-F238E27FC236}">
                  <a16:creationId xmlns:a16="http://schemas.microsoft.com/office/drawing/2014/main" id="{39F1E2D1-1BBA-6186-0998-FE742C5FA6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73" y="806"/>
              <a:ext cx="73" cy="144"/>
            </a:xfrm>
            <a:custGeom>
              <a:avLst/>
              <a:gdLst>
                <a:gd name="T0" fmla="*/ 42 w 48"/>
                <a:gd name="T1" fmla="*/ 96 h 96"/>
                <a:gd name="T2" fmla="*/ 6 w 48"/>
                <a:gd name="T3" fmla="*/ 96 h 96"/>
                <a:gd name="T4" fmla="*/ 0 w 48"/>
                <a:gd name="T5" fmla="*/ 90 h 96"/>
                <a:gd name="T6" fmla="*/ 0 w 48"/>
                <a:gd name="T7" fmla="*/ 24 h 96"/>
                <a:gd name="T8" fmla="*/ 24 w 48"/>
                <a:gd name="T9" fmla="*/ 0 h 96"/>
                <a:gd name="T10" fmla="*/ 48 w 48"/>
                <a:gd name="T11" fmla="*/ 24 h 96"/>
                <a:gd name="T12" fmla="*/ 48 w 48"/>
                <a:gd name="T13" fmla="*/ 90 h 96"/>
                <a:gd name="T14" fmla="*/ 42 w 48"/>
                <a:gd name="T15" fmla="*/ 96 h 96"/>
                <a:gd name="T16" fmla="*/ 12 w 48"/>
                <a:gd name="T17" fmla="*/ 84 h 96"/>
                <a:gd name="T18" fmla="*/ 36 w 48"/>
                <a:gd name="T19" fmla="*/ 84 h 96"/>
                <a:gd name="T20" fmla="*/ 36 w 48"/>
                <a:gd name="T21" fmla="*/ 24 h 96"/>
                <a:gd name="T22" fmla="*/ 24 w 48"/>
                <a:gd name="T23" fmla="*/ 12 h 96"/>
                <a:gd name="T24" fmla="*/ 12 w 48"/>
                <a:gd name="T25" fmla="*/ 24 h 96"/>
                <a:gd name="T26" fmla="*/ 12 w 48"/>
                <a:gd name="T27" fmla="*/ 8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8" h="96">
                  <a:moveTo>
                    <a:pt x="42" y="96"/>
                  </a:moveTo>
                  <a:cubicBezTo>
                    <a:pt x="6" y="96"/>
                    <a:pt x="6" y="96"/>
                    <a:pt x="6" y="96"/>
                  </a:cubicBezTo>
                  <a:cubicBezTo>
                    <a:pt x="3" y="96"/>
                    <a:pt x="0" y="93"/>
                    <a:pt x="0" y="9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0"/>
                    <a:pt x="11" y="0"/>
                    <a:pt x="24" y="0"/>
                  </a:cubicBezTo>
                  <a:cubicBezTo>
                    <a:pt x="38" y="0"/>
                    <a:pt x="48" y="10"/>
                    <a:pt x="48" y="24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93"/>
                    <a:pt x="46" y="96"/>
                    <a:pt x="42" y="96"/>
                  </a:cubicBezTo>
                  <a:close/>
                  <a:moveTo>
                    <a:pt x="12" y="84"/>
                  </a:moveTo>
                  <a:cubicBezTo>
                    <a:pt x="36" y="84"/>
                    <a:pt x="36" y="84"/>
                    <a:pt x="36" y="84"/>
                  </a:cubicBezTo>
                  <a:cubicBezTo>
                    <a:pt x="36" y="24"/>
                    <a:pt x="36" y="24"/>
                    <a:pt x="36" y="24"/>
                  </a:cubicBezTo>
                  <a:cubicBezTo>
                    <a:pt x="36" y="17"/>
                    <a:pt x="31" y="12"/>
                    <a:pt x="24" y="12"/>
                  </a:cubicBezTo>
                  <a:cubicBezTo>
                    <a:pt x="18" y="12"/>
                    <a:pt x="12" y="17"/>
                    <a:pt x="12" y="24"/>
                  </a:cubicBezTo>
                  <a:lnTo>
                    <a:pt x="12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</p:grpSp>
      <p:sp>
        <p:nvSpPr>
          <p:cNvPr id="76" name="Google Shape;398;p41">
            <a:extLst>
              <a:ext uri="{FF2B5EF4-FFF2-40B4-BE49-F238E27FC236}">
                <a16:creationId xmlns:a16="http://schemas.microsoft.com/office/drawing/2014/main" id="{F607208A-FF0C-D4EB-8C53-D0FF2F759387}"/>
              </a:ext>
            </a:extLst>
          </p:cNvPr>
          <p:cNvSpPr txBox="1"/>
          <p:nvPr/>
        </p:nvSpPr>
        <p:spPr>
          <a:xfrm>
            <a:off x="10547710" y="3692664"/>
            <a:ext cx="740486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defTabSz="914400">
              <a:defRPr/>
            </a:pPr>
            <a:r>
              <a:rPr lang="en-US" sz="900" kern="0">
                <a:solidFill>
                  <a:srgbClr val="000000"/>
                </a:solidFill>
                <a:latin typeface="Graphik-Light" panose="020B0403030202060203" pitchFamily="34" charset="0"/>
                <a:ea typeface="Calibri"/>
                <a:cs typeface="Calibri"/>
                <a:sym typeface="Calibri"/>
              </a:rPr>
              <a:t>Security team</a:t>
            </a:r>
          </a:p>
        </p:txBody>
      </p:sp>
      <p:grpSp>
        <p:nvGrpSpPr>
          <p:cNvPr id="77" name="Group 54">
            <a:extLst>
              <a:ext uri="{FF2B5EF4-FFF2-40B4-BE49-F238E27FC236}">
                <a16:creationId xmlns:a16="http://schemas.microsoft.com/office/drawing/2014/main" id="{90A7373E-3D7C-00D0-918E-185F3C89FC9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682091" y="4093506"/>
            <a:ext cx="338109" cy="302073"/>
            <a:chOff x="6718" y="681"/>
            <a:chExt cx="441" cy="394"/>
          </a:xfrm>
          <a:solidFill>
            <a:srgbClr val="A100FF"/>
          </a:solidFill>
        </p:grpSpPr>
        <p:sp>
          <p:nvSpPr>
            <p:cNvPr id="90" name="Freeform 55">
              <a:extLst>
                <a:ext uri="{FF2B5EF4-FFF2-40B4-BE49-F238E27FC236}">
                  <a16:creationId xmlns:a16="http://schemas.microsoft.com/office/drawing/2014/main" id="{17EC3C95-7368-52F6-4A6C-99C047784E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83" y="681"/>
              <a:ext cx="110" cy="107"/>
            </a:xfrm>
            <a:custGeom>
              <a:avLst/>
              <a:gdLst>
                <a:gd name="T0" fmla="*/ 36 w 72"/>
                <a:gd name="T1" fmla="*/ 72 h 72"/>
                <a:gd name="T2" fmla="*/ 0 w 72"/>
                <a:gd name="T3" fmla="*/ 36 h 72"/>
                <a:gd name="T4" fmla="*/ 36 w 72"/>
                <a:gd name="T5" fmla="*/ 0 h 72"/>
                <a:gd name="T6" fmla="*/ 72 w 72"/>
                <a:gd name="T7" fmla="*/ 36 h 72"/>
                <a:gd name="T8" fmla="*/ 36 w 72"/>
                <a:gd name="T9" fmla="*/ 72 h 72"/>
                <a:gd name="T10" fmla="*/ 36 w 72"/>
                <a:gd name="T11" fmla="*/ 12 h 72"/>
                <a:gd name="T12" fmla="*/ 12 w 72"/>
                <a:gd name="T13" fmla="*/ 36 h 72"/>
                <a:gd name="T14" fmla="*/ 36 w 72"/>
                <a:gd name="T15" fmla="*/ 60 h 72"/>
                <a:gd name="T16" fmla="*/ 60 w 72"/>
                <a:gd name="T17" fmla="*/ 36 h 72"/>
                <a:gd name="T18" fmla="*/ 36 w 72"/>
                <a:gd name="T19" fmla="*/ 1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" h="72">
                  <a:moveTo>
                    <a:pt x="36" y="72"/>
                  </a:moveTo>
                  <a:cubicBezTo>
                    <a:pt x="17" y="72"/>
                    <a:pt x="0" y="55"/>
                    <a:pt x="0" y="36"/>
                  </a:cubicBezTo>
                  <a:cubicBezTo>
                    <a:pt x="0" y="16"/>
                    <a:pt x="17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  <a:cubicBezTo>
                    <a:pt x="72" y="55"/>
                    <a:pt x="56" y="72"/>
                    <a:pt x="36" y="72"/>
                  </a:cubicBezTo>
                  <a:close/>
                  <a:moveTo>
                    <a:pt x="36" y="12"/>
                  </a:moveTo>
                  <a:cubicBezTo>
                    <a:pt x="23" y="12"/>
                    <a:pt x="12" y="22"/>
                    <a:pt x="12" y="36"/>
                  </a:cubicBezTo>
                  <a:cubicBezTo>
                    <a:pt x="12" y="49"/>
                    <a:pt x="23" y="60"/>
                    <a:pt x="36" y="60"/>
                  </a:cubicBezTo>
                  <a:cubicBezTo>
                    <a:pt x="50" y="60"/>
                    <a:pt x="60" y="49"/>
                    <a:pt x="60" y="36"/>
                  </a:cubicBezTo>
                  <a:cubicBezTo>
                    <a:pt x="60" y="22"/>
                    <a:pt x="50" y="12"/>
                    <a:pt x="3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91" name="Freeform 56">
              <a:extLst>
                <a:ext uri="{FF2B5EF4-FFF2-40B4-BE49-F238E27FC236}">
                  <a16:creationId xmlns:a16="http://schemas.microsoft.com/office/drawing/2014/main" id="{DA40B3FC-A459-204B-E9F6-A97E825690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30" y="717"/>
              <a:ext cx="74" cy="71"/>
            </a:xfrm>
            <a:custGeom>
              <a:avLst/>
              <a:gdLst>
                <a:gd name="T0" fmla="*/ 24 w 48"/>
                <a:gd name="T1" fmla="*/ 48 h 48"/>
                <a:gd name="T2" fmla="*/ 0 w 48"/>
                <a:gd name="T3" fmla="*/ 24 h 48"/>
                <a:gd name="T4" fmla="*/ 24 w 48"/>
                <a:gd name="T5" fmla="*/ 0 h 48"/>
                <a:gd name="T6" fmla="*/ 48 w 48"/>
                <a:gd name="T7" fmla="*/ 24 h 48"/>
                <a:gd name="T8" fmla="*/ 24 w 48"/>
                <a:gd name="T9" fmla="*/ 48 h 48"/>
                <a:gd name="T10" fmla="*/ 24 w 48"/>
                <a:gd name="T11" fmla="*/ 12 h 48"/>
                <a:gd name="T12" fmla="*/ 12 w 48"/>
                <a:gd name="T13" fmla="*/ 24 h 48"/>
                <a:gd name="T14" fmla="*/ 24 w 48"/>
                <a:gd name="T15" fmla="*/ 36 h 48"/>
                <a:gd name="T16" fmla="*/ 36 w 48"/>
                <a:gd name="T17" fmla="*/ 24 h 48"/>
                <a:gd name="T18" fmla="*/ 24 w 48"/>
                <a:gd name="T19" fmla="*/ 1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8">
                  <a:moveTo>
                    <a:pt x="24" y="48"/>
                  </a:moveTo>
                  <a:cubicBezTo>
                    <a:pt x="11" y="48"/>
                    <a:pt x="0" y="37"/>
                    <a:pt x="0" y="24"/>
                  </a:cubicBezTo>
                  <a:cubicBezTo>
                    <a:pt x="0" y="10"/>
                    <a:pt x="11" y="0"/>
                    <a:pt x="24" y="0"/>
                  </a:cubicBezTo>
                  <a:cubicBezTo>
                    <a:pt x="38" y="0"/>
                    <a:pt x="48" y="10"/>
                    <a:pt x="48" y="24"/>
                  </a:cubicBezTo>
                  <a:cubicBezTo>
                    <a:pt x="48" y="37"/>
                    <a:pt x="38" y="48"/>
                    <a:pt x="24" y="48"/>
                  </a:cubicBezTo>
                  <a:close/>
                  <a:moveTo>
                    <a:pt x="24" y="12"/>
                  </a:moveTo>
                  <a:cubicBezTo>
                    <a:pt x="18" y="12"/>
                    <a:pt x="12" y="17"/>
                    <a:pt x="12" y="24"/>
                  </a:cubicBezTo>
                  <a:cubicBezTo>
                    <a:pt x="12" y="30"/>
                    <a:pt x="18" y="36"/>
                    <a:pt x="24" y="36"/>
                  </a:cubicBezTo>
                  <a:cubicBezTo>
                    <a:pt x="31" y="36"/>
                    <a:pt x="36" y="30"/>
                    <a:pt x="36" y="24"/>
                  </a:cubicBezTo>
                  <a:cubicBezTo>
                    <a:pt x="36" y="17"/>
                    <a:pt x="31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92" name="Freeform 57">
              <a:extLst>
                <a:ext uri="{FF2B5EF4-FFF2-40B4-BE49-F238E27FC236}">
                  <a16:creationId xmlns:a16="http://schemas.microsoft.com/office/drawing/2014/main" id="{AA54841F-58B0-EBB4-4736-E6C9B402A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73" y="717"/>
              <a:ext cx="73" cy="71"/>
            </a:xfrm>
            <a:custGeom>
              <a:avLst/>
              <a:gdLst>
                <a:gd name="T0" fmla="*/ 24 w 48"/>
                <a:gd name="T1" fmla="*/ 48 h 48"/>
                <a:gd name="T2" fmla="*/ 0 w 48"/>
                <a:gd name="T3" fmla="*/ 24 h 48"/>
                <a:gd name="T4" fmla="*/ 24 w 48"/>
                <a:gd name="T5" fmla="*/ 0 h 48"/>
                <a:gd name="T6" fmla="*/ 48 w 48"/>
                <a:gd name="T7" fmla="*/ 24 h 48"/>
                <a:gd name="T8" fmla="*/ 24 w 48"/>
                <a:gd name="T9" fmla="*/ 48 h 48"/>
                <a:gd name="T10" fmla="*/ 24 w 48"/>
                <a:gd name="T11" fmla="*/ 12 h 48"/>
                <a:gd name="T12" fmla="*/ 12 w 48"/>
                <a:gd name="T13" fmla="*/ 24 h 48"/>
                <a:gd name="T14" fmla="*/ 24 w 48"/>
                <a:gd name="T15" fmla="*/ 36 h 48"/>
                <a:gd name="T16" fmla="*/ 36 w 48"/>
                <a:gd name="T17" fmla="*/ 24 h 48"/>
                <a:gd name="T18" fmla="*/ 24 w 48"/>
                <a:gd name="T19" fmla="*/ 1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8">
                  <a:moveTo>
                    <a:pt x="24" y="48"/>
                  </a:moveTo>
                  <a:cubicBezTo>
                    <a:pt x="11" y="48"/>
                    <a:pt x="0" y="37"/>
                    <a:pt x="0" y="24"/>
                  </a:cubicBezTo>
                  <a:cubicBezTo>
                    <a:pt x="0" y="10"/>
                    <a:pt x="11" y="0"/>
                    <a:pt x="24" y="0"/>
                  </a:cubicBezTo>
                  <a:cubicBezTo>
                    <a:pt x="38" y="0"/>
                    <a:pt x="48" y="10"/>
                    <a:pt x="48" y="24"/>
                  </a:cubicBezTo>
                  <a:cubicBezTo>
                    <a:pt x="48" y="37"/>
                    <a:pt x="38" y="48"/>
                    <a:pt x="24" y="48"/>
                  </a:cubicBezTo>
                  <a:close/>
                  <a:moveTo>
                    <a:pt x="24" y="12"/>
                  </a:moveTo>
                  <a:cubicBezTo>
                    <a:pt x="18" y="12"/>
                    <a:pt x="12" y="17"/>
                    <a:pt x="12" y="24"/>
                  </a:cubicBezTo>
                  <a:cubicBezTo>
                    <a:pt x="12" y="30"/>
                    <a:pt x="18" y="36"/>
                    <a:pt x="24" y="36"/>
                  </a:cubicBezTo>
                  <a:cubicBezTo>
                    <a:pt x="31" y="36"/>
                    <a:pt x="36" y="30"/>
                    <a:pt x="36" y="24"/>
                  </a:cubicBezTo>
                  <a:cubicBezTo>
                    <a:pt x="36" y="17"/>
                    <a:pt x="31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93" name="Freeform 58">
              <a:extLst>
                <a:ext uri="{FF2B5EF4-FFF2-40B4-BE49-F238E27FC236}">
                  <a16:creationId xmlns:a16="http://schemas.microsoft.com/office/drawing/2014/main" id="{253E4AA1-997B-5E26-8347-4F11F6CA91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8" y="989"/>
              <a:ext cx="441" cy="86"/>
            </a:xfrm>
            <a:custGeom>
              <a:avLst/>
              <a:gdLst>
                <a:gd name="T0" fmla="*/ 144 w 288"/>
                <a:gd name="T1" fmla="*/ 58 h 58"/>
                <a:gd name="T2" fmla="*/ 0 w 288"/>
                <a:gd name="T3" fmla="*/ 28 h 58"/>
                <a:gd name="T4" fmla="*/ 83 w 288"/>
                <a:gd name="T5" fmla="*/ 0 h 58"/>
                <a:gd name="T6" fmla="*/ 90 w 288"/>
                <a:gd name="T7" fmla="*/ 6 h 58"/>
                <a:gd name="T8" fmla="*/ 84 w 288"/>
                <a:gd name="T9" fmla="*/ 12 h 58"/>
                <a:gd name="T10" fmla="*/ 13 w 288"/>
                <a:gd name="T11" fmla="*/ 28 h 58"/>
                <a:gd name="T12" fmla="*/ 144 w 288"/>
                <a:gd name="T13" fmla="*/ 46 h 58"/>
                <a:gd name="T14" fmla="*/ 276 w 288"/>
                <a:gd name="T15" fmla="*/ 28 h 58"/>
                <a:gd name="T16" fmla="*/ 204 w 288"/>
                <a:gd name="T17" fmla="*/ 12 h 58"/>
                <a:gd name="T18" fmla="*/ 198 w 288"/>
                <a:gd name="T19" fmla="*/ 6 h 58"/>
                <a:gd name="T20" fmla="*/ 205 w 288"/>
                <a:gd name="T21" fmla="*/ 0 h 58"/>
                <a:gd name="T22" fmla="*/ 288 w 288"/>
                <a:gd name="T23" fmla="*/ 28 h 58"/>
                <a:gd name="T24" fmla="*/ 144 w 288"/>
                <a:gd name="T25" fmla="*/ 58 h 58"/>
                <a:gd name="T26" fmla="*/ 277 w 288"/>
                <a:gd name="T27" fmla="*/ 28 h 58"/>
                <a:gd name="T28" fmla="*/ 277 w 288"/>
                <a:gd name="T29" fmla="*/ 2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8" h="58">
                  <a:moveTo>
                    <a:pt x="144" y="58"/>
                  </a:moveTo>
                  <a:cubicBezTo>
                    <a:pt x="130" y="58"/>
                    <a:pt x="0" y="57"/>
                    <a:pt x="0" y="28"/>
                  </a:cubicBezTo>
                  <a:cubicBezTo>
                    <a:pt x="0" y="14"/>
                    <a:pt x="28" y="5"/>
                    <a:pt x="83" y="0"/>
                  </a:cubicBezTo>
                  <a:cubicBezTo>
                    <a:pt x="87" y="0"/>
                    <a:pt x="90" y="2"/>
                    <a:pt x="90" y="6"/>
                  </a:cubicBezTo>
                  <a:cubicBezTo>
                    <a:pt x="90" y="9"/>
                    <a:pt x="88" y="12"/>
                    <a:pt x="84" y="12"/>
                  </a:cubicBezTo>
                  <a:cubicBezTo>
                    <a:pt x="33" y="16"/>
                    <a:pt x="16" y="24"/>
                    <a:pt x="13" y="28"/>
                  </a:cubicBezTo>
                  <a:cubicBezTo>
                    <a:pt x="19" y="34"/>
                    <a:pt x="65" y="46"/>
                    <a:pt x="144" y="46"/>
                  </a:cubicBezTo>
                  <a:cubicBezTo>
                    <a:pt x="223" y="46"/>
                    <a:pt x="270" y="34"/>
                    <a:pt x="276" y="28"/>
                  </a:cubicBezTo>
                  <a:cubicBezTo>
                    <a:pt x="273" y="24"/>
                    <a:pt x="255" y="16"/>
                    <a:pt x="204" y="12"/>
                  </a:cubicBezTo>
                  <a:cubicBezTo>
                    <a:pt x="201" y="12"/>
                    <a:pt x="198" y="9"/>
                    <a:pt x="198" y="6"/>
                  </a:cubicBezTo>
                  <a:cubicBezTo>
                    <a:pt x="199" y="2"/>
                    <a:pt x="202" y="0"/>
                    <a:pt x="205" y="0"/>
                  </a:cubicBezTo>
                  <a:cubicBezTo>
                    <a:pt x="260" y="5"/>
                    <a:pt x="288" y="14"/>
                    <a:pt x="288" y="28"/>
                  </a:cubicBezTo>
                  <a:cubicBezTo>
                    <a:pt x="288" y="57"/>
                    <a:pt x="159" y="58"/>
                    <a:pt x="144" y="58"/>
                  </a:cubicBezTo>
                  <a:close/>
                  <a:moveTo>
                    <a:pt x="277" y="28"/>
                  </a:moveTo>
                  <a:cubicBezTo>
                    <a:pt x="277" y="28"/>
                    <a:pt x="277" y="28"/>
                    <a:pt x="27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94" name="Freeform 59">
              <a:extLst>
                <a:ext uri="{FF2B5EF4-FFF2-40B4-BE49-F238E27FC236}">
                  <a16:creationId xmlns:a16="http://schemas.microsoft.com/office/drawing/2014/main" id="{EAD15B13-55C9-CD6A-C1C1-2EA2A5A27B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83" y="806"/>
              <a:ext cx="110" cy="180"/>
            </a:xfrm>
            <a:custGeom>
              <a:avLst/>
              <a:gdLst>
                <a:gd name="T0" fmla="*/ 66 w 72"/>
                <a:gd name="T1" fmla="*/ 120 h 120"/>
                <a:gd name="T2" fmla="*/ 6 w 72"/>
                <a:gd name="T3" fmla="*/ 120 h 120"/>
                <a:gd name="T4" fmla="*/ 0 w 72"/>
                <a:gd name="T5" fmla="*/ 114 h 120"/>
                <a:gd name="T6" fmla="*/ 0 w 72"/>
                <a:gd name="T7" fmla="*/ 36 h 120"/>
                <a:gd name="T8" fmla="*/ 36 w 72"/>
                <a:gd name="T9" fmla="*/ 0 h 120"/>
                <a:gd name="T10" fmla="*/ 72 w 72"/>
                <a:gd name="T11" fmla="*/ 36 h 120"/>
                <a:gd name="T12" fmla="*/ 72 w 72"/>
                <a:gd name="T13" fmla="*/ 114 h 120"/>
                <a:gd name="T14" fmla="*/ 66 w 72"/>
                <a:gd name="T15" fmla="*/ 120 h 120"/>
                <a:gd name="T16" fmla="*/ 12 w 72"/>
                <a:gd name="T17" fmla="*/ 108 h 120"/>
                <a:gd name="T18" fmla="*/ 60 w 72"/>
                <a:gd name="T19" fmla="*/ 108 h 120"/>
                <a:gd name="T20" fmla="*/ 60 w 72"/>
                <a:gd name="T21" fmla="*/ 36 h 120"/>
                <a:gd name="T22" fmla="*/ 36 w 72"/>
                <a:gd name="T23" fmla="*/ 12 h 120"/>
                <a:gd name="T24" fmla="*/ 12 w 72"/>
                <a:gd name="T25" fmla="*/ 36 h 120"/>
                <a:gd name="T26" fmla="*/ 12 w 72"/>
                <a:gd name="T27" fmla="*/ 10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" h="120">
                  <a:moveTo>
                    <a:pt x="66" y="120"/>
                  </a:moveTo>
                  <a:cubicBezTo>
                    <a:pt x="6" y="120"/>
                    <a:pt x="6" y="120"/>
                    <a:pt x="6" y="120"/>
                  </a:cubicBezTo>
                  <a:cubicBezTo>
                    <a:pt x="3" y="120"/>
                    <a:pt x="0" y="117"/>
                    <a:pt x="0" y="114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16"/>
                    <a:pt x="17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  <a:cubicBezTo>
                    <a:pt x="72" y="114"/>
                    <a:pt x="72" y="114"/>
                    <a:pt x="72" y="114"/>
                  </a:cubicBezTo>
                  <a:cubicBezTo>
                    <a:pt x="72" y="117"/>
                    <a:pt x="70" y="120"/>
                    <a:pt x="66" y="120"/>
                  </a:cubicBezTo>
                  <a:close/>
                  <a:moveTo>
                    <a:pt x="12" y="108"/>
                  </a:moveTo>
                  <a:cubicBezTo>
                    <a:pt x="60" y="108"/>
                    <a:pt x="60" y="108"/>
                    <a:pt x="60" y="108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60" y="22"/>
                    <a:pt x="50" y="12"/>
                    <a:pt x="36" y="12"/>
                  </a:cubicBezTo>
                  <a:cubicBezTo>
                    <a:pt x="23" y="12"/>
                    <a:pt x="12" y="22"/>
                    <a:pt x="12" y="36"/>
                  </a:cubicBezTo>
                  <a:lnTo>
                    <a:pt x="12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95" name="Freeform 60">
              <a:extLst>
                <a:ext uri="{FF2B5EF4-FFF2-40B4-BE49-F238E27FC236}">
                  <a16:creationId xmlns:a16="http://schemas.microsoft.com/office/drawing/2014/main" id="{33ED296F-12B7-D29E-6A9D-CCC7623E61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30" y="806"/>
              <a:ext cx="74" cy="144"/>
            </a:xfrm>
            <a:custGeom>
              <a:avLst/>
              <a:gdLst>
                <a:gd name="T0" fmla="*/ 42 w 48"/>
                <a:gd name="T1" fmla="*/ 96 h 96"/>
                <a:gd name="T2" fmla="*/ 6 w 48"/>
                <a:gd name="T3" fmla="*/ 96 h 96"/>
                <a:gd name="T4" fmla="*/ 0 w 48"/>
                <a:gd name="T5" fmla="*/ 90 h 96"/>
                <a:gd name="T6" fmla="*/ 0 w 48"/>
                <a:gd name="T7" fmla="*/ 24 h 96"/>
                <a:gd name="T8" fmla="*/ 24 w 48"/>
                <a:gd name="T9" fmla="*/ 0 h 96"/>
                <a:gd name="T10" fmla="*/ 48 w 48"/>
                <a:gd name="T11" fmla="*/ 24 h 96"/>
                <a:gd name="T12" fmla="*/ 48 w 48"/>
                <a:gd name="T13" fmla="*/ 90 h 96"/>
                <a:gd name="T14" fmla="*/ 42 w 48"/>
                <a:gd name="T15" fmla="*/ 96 h 96"/>
                <a:gd name="T16" fmla="*/ 12 w 48"/>
                <a:gd name="T17" fmla="*/ 84 h 96"/>
                <a:gd name="T18" fmla="*/ 36 w 48"/>
                <a:gd name="T19" fmla="*/ 84 h 96"/>
                <a:gd name="T20" fmla="*/ 36 w 48"/>
                <a:gd name="T21" fmla="*/ 24 h 96"/>
                <a:gd name="T22" fmla="*/ 24 w 48"/>
                <a:gd name="T23" fmla="*/ 12 h 96"/>
                <a:gd name="T24" fmla="*/ 12 w 48"/>
                <a:gd name="T25" fmla="*/ 24 h 96"/>
                <a:gd name="T26" fmla="*/ 12 w 48"/>
                <a:gd name="T27" fmla="*/ 8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8" h="96">
                  <a:moveTo>
                    <a:pt x="42" y="96"/>
                  </a:moveTo>
                  <a:cubicBezTo>
                    <a:pt x="6" y="96"/>
                    <a:pt x="6" y="96"/>
                    <a:pt x="6" y="96"/>
                  </a:cubicBezTo>
                  <a:cubicBezTo>
                    <a:pt x="3" y="96"/>
                    <a:pt x="0" y="93"/>
                    <a:pt x="0" y="9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0"/>
                    <a:pt x="11" y="0"/>
                    <a:pt x="24" y="0"/>
                  </a:cubicBezTo>
                  <a:cubicBezTo>
                    <a:pt x="38" y="0"/>
                    <a:pt x="48" y="10"/>
                    <a:pt x="48" y="24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93"/>
                    <a:pt x="46" y="96"/>
                    <a:pt x="42" y="96"/>
                  </a:cubicBezTo>
                  <a:close/>
                  <a:moveTo>
                    <a:pt x="12" y="84"/>
                  </a:moveTo>
                  <a:cubicBezTo>
                    <a:pt x="36" y="84"/>
                    <a:pt x="36" y="84"/>
                    <a:pt x="36" y="84"/>
                  </a:cubicBezTo>
                  <a:cubicBezTo>
                    <a:pt x="36" y="24"/>
                    <a:pt x="36" y="24"/>
                    <a:pt x="36" y="24"/>
                  </a:cubicBezTo>
                  <a:cubicBezTo>
                    <a:pt x="36" y="17"/>
                    <a:pt x="31" y="12"/>
                    <a:pt x="24" y="12"/>
                  </a:cubicBezTo>
                  <a:cubicBezTo>
                    <a:pt x="18" y="12"/>
                    <a:pt x="12" y="17"/>
                    <a:pt x="12" y="24"/>
                  </a:cubicBezTo>
                  <a:lnTo>
                    <a:pt x="12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96" name="Freeform 61">
              <a:extLst>
                <a:ext uri="{FF2B5EF4-FFF2-40B4-BE49-F238E27FC236}">
                  <a16:creationId xmlns:a16="http://schemas.microsoft.com/office/drawing/2014/main" id="{7A609FC1-FBA7-73CD-CE74-45A9C60597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73" y="806"/>
              <a:ext cx="73" cy="144"/>
            </a:xfrm>
            <a:custGeom>
              <a:avLst/>
              <a:gdLst>
                <a:gd name="T0" fmla="*/ 42 w 48"/>
                <a:gd name="T1" fmla="*/ 96 h 96"/>
                <a:gd name="T2" fmla="*/ 6 w 48"/>
                <a:gd name="T3" fmla="*/ 96 h 96"/>
                <a:gd name="T4" fmla="*/ 0 w 48"/>
                <a:gd name="T5" fmla="*/ 90 h 96"/>
                <a:gd name="T6" fmla="*/ 0 w 48"/>
                <a:gd name="T7" fmla="*/ 24 h 96"/>
                <a:gd name="T8" fmla="*/ 24 w 48"/>
                <a:gd name="T9" fmla="*/ 0 h 96"/>
                <a:gd name="T10" fmla="*/ 48 w 48"/>
                <a:gd name="T11" fmla="*/ 24 h 96"/>
                <a:gd name="T12" fmla="*/ 48 w 48"/>
                <a:gd name="T13" fmla="*/ 90 h 96"/>
                <a:gd name="T14" fmla="*/ 42 w 48"/>
                <a:gd name="T15" fmla="*/ 96 h 96"/>
                <a:gd name="T16" fmla="*/ 12 w 48"/>
                <a:gd name="T17" fmla="*/ 84 h 96"/>
                <a:gd name="T18" fmla="*/ 36 w 48"/>
                <a:gd name="T19" fmla="*/ 84 h 96"/>
                <a:gd name="T20" fmla="*/ 36 w 48"/>
                <a:gd name="T21" fmla="*/ 24 h 96"/>
                <a:gd name="T22" fmla="*/ 24 w 48"/>
                <a:gd name="T23" fmla="*/ 12 h 96"/>
                <a:gd name="T24" fmla="*/ 12 w 48"/>
                <a:gd name="T25" fmla="*/ 24 h 96"/>
                <a:gd name="T26" fmla="*/ 12 w 48"/>
                <a:gd name="T27" fmla="*/ 8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8" h="96">
                  <a:moveTo>
                    <a:pt x="42" y="96"/>
                  </a:moveTo>
                  <a:cubicBezTo>
                    <a:pt x="6" y="96"/>
                    <a:pt x="6" y="96"/>
                    <a:pt x="6" y="96"/>
                  </a:cubicBezTo>
                  <a:cubicBezTo>
                    <a:pt x="3" y="96"/>
                    <a:pt x="0" y="93"/>
                    <a:pt x="0" y="9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0"/>
                    <a:pt x="11" y="0"/>
                    <a:pt x="24" y="0"/>
                  </a:cubicBezTo>
                  <a:cubicBezTo>
                    <a:pt x="38" y="0"/>
                    <a:pt x="48" y="10"/>
                    <a:pt x="48" y="24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93"/>
                    <a:pt x="46" y="96"/>
                    <a:pt x="42" y="96"/>
                  </a:cubicBezTo>
                  <a:close/>
                  <a:moveTo>
                    <a:pt x="12" y="84"/>
                  </a:moveTo>
                  <a:cubicBezTo>
                    <a:pt x="36" y="84"/>
                    <a:pt x="36" y="84"/>
                    <a:pt x="36" y="84"/>
                  </a:cubicBezTo>
                  <a:cubicBezTo>
                    <a:pt x="36" y="24"/>
                    <a:pt x="36" y="24"/>
                    <a:pt x="36" y="24"/>
                  </a:cubicBezTo>
                  <a:cubicBezTo>
                    <a:pt x="36" y="17"/>
                    <a:pt x="31" y="12"/>
                    <a:pt x="24" y="12"/>
                  </a:cubicBezTo>
                  <a:cubicBezTo>
                    <a:pt x="18" y="12"/>
                    <a:pt x="12" y="17"/>
                    <a:pt x="12" y="24"/>
                  </a:cubicBezTo>
                  <a:lnTo>
                    <a:pt x="12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</p:grpSp>
      <p:sp>
        <p:nvSpPr>
          <p:cNvPr id="78" name="Google Shape;401;p41">
            <a:extLst>
              <a:ext uri="{FF2B5EF4-FFF2-40B4-BE49-F238E27FC236}">
                <a16:creationId xmlns:a16="http://schemas.microsoft.com/office/drawing/2014/main" id="{8AC84EDF-2BCE-6216-A614-16734CBD8193}"/>
              </a:ext>
            </a:extLst>
          </p:cNvPr>
          <p:cNvSpPr txBox="1"/>
          <p:nvPr/>
        </p:nvSpPr>
        <p:spPr>
          <a:xfrm>
            <a:off x="10604860" y="2483247"/>
            <a:ext cx="967057" cy="484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defTabSz="914400">
              <a:defRPr/>
            </a:pPr>
            <a:r>
              <a:rPr lang="en-US" sz="900" kern="0">
                <a:solidFill>
                  <a:srgbClr val="000000"/>
                </a:solidFill>
                <a:latin typeface="Graphik-Light" panose="020B0403030202060203" pitchFamily="34" charset="0"/>
                <a:ea typeface="Calibri"/>
                <a:cs typeface="Calibri"/>
                <a:sym typeface="Calibri"/>
              </a:rPr>
              <a:t>Product owners, SKU designers</a:t>
            </a:r>
          </a:p>
        </p:txBody>
      </p:sp>
      <p:grpSp>
        <p:nvGrpSpPr>
          <p:cNvPr id="79" name="Group 54">
            <a:extLst>
              <a:ext uri="{FF2B5EF4-FFF2-40B4-BE49-F238E27FC236}">
                <a16:creationId xmlns:a16="http://schemas.microsoft.com/office/drawing/2014/main" id="{ED064A5C-359C-EB42-6E39-32B4C2A2676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682091" y="3107631"/>
            <a:ext cx="338109" cy="302073"/>
            <a:chOff x="6718" y="681"/>
            <a:chExt cx="441" cy="394"/>
          </a:xfrm>
          <a:solidFill>
            <a:srgbClr val="A100FF"/>
          </a:solidFill>
        </p:grpSpPr>
        <p:sp>
          <p:nvSpPr>
            <p:cNvPr id="83" name="Freeform 55">
              <a:extLst>
                <a:ext uri="{FF2B5EF4-FFF2-40B4-BE49-F238E27FC236}">
                  <a16:creationId xmlns:a16="http://schemas.microsoft.com/office/drawing/2014/main" id="{F7236DA8-F9FC-AAE4-B463-94C4B7BD75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83" y="681"/>
              <a:ext cx="110" cy="107"/>
            </a:xfrm>
            <a:custGeom>
              <a:avLst/>
              <a:gdLst>
                <a:gd name="T0" fmla="*/ 36 w 72"/>
                <a:gd name="T1" fmla="*/ 72 h 72"/>
                <a:gd name="T2" fmla="*/ 0 w 72"/>
                <a:gd name="T3" fmla="*/ 36 h 72"/>
                <a:gd name="T4" fmla="*/ 36 w 72"/>
                <a:gd name="T5" fmla="*/ 0 h 72"/>
                <a:gd name="T6" fmla="*/ 72 w 72"/>
                <a:gd name="T7" fmla="*/ 36 h 72"/>
                <a:gd name="T8" fmla="*/ 36 w 72"/>
                <a:gd name="T9" fmla="*/ 72 h 72"/>
                <a:gd name="T10" fmla="*/ 36 w 72"/>
                <a:gd name="T11" fmla="*/ 12 h 72"/>
                <a:gd name="T12" fmla="*/ 12 w 72"/>
                <a:gd name="T13" fmla="*/ 36 h 72"/>
                <a:gd name="T14" fmla="*/ 36 w 72"/>
                <a:gd name="T15" fmla="*/ 60 h 72"/>
                <a:gd name="T16" fmla="*/ 60 w 72"/>
                <a:gd name="T17" fmla="*/ 36 h 72"/>
                <a:gd name="T18" fmla="*/ 36 w 72"/>
                <a:gd name="T19" fmla="*/ 1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" h="72">
                  <a:moveTo>
                    <a:pt x="36" y="72"/>
                  </a:moveTo>
                  <a:cubicBezTo>
                    <a:pt x="17" y="72"/>
                    <a:pt x="0" y="55"/>
                    <a:pt x="0" y="36"/>
                  </a:cubicBezTo>
                  <a:cubicBezTo>
                    <a:pt x="0" y="16"/>
                    <a:pt x="17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  <a:cubicBezTo>
                    <a:pt x="72" y="55"/>
                    <a:pt x="56" y="72"/>
                    <a:pt x="36" y="72"/>
                  </a:cubicBezTo>
                  <a:close/>
                  <a:moveTo>
                    <a:pt x="36" y="12"/>
                  </a:moveTo>
                  <a:cubicBezTo>
                    <a:pt x="23" y="12"/>
                    <a:pt x="12" y="22"/>
                    <a:pt x="12" y="36"/>
                  </a:cubicBezTo>
                  <a:cubicBezTo>
                    <a:pt x="12" y="49"/>
                    <a:pt x="23" y="60"/>
                    <a:pt x="36" y="60"/>
                  </a:cubicBezTo>
                  <a:cubicBezTo>
                    <a:pt x="50" y="60"/>
                    <a:pt x="60" y="49"/>
                    <a:pt x="60" y="36"/>
                  </a:cubicBezTo>
                  <a:cubicBezTo>
                    <a:pt x="60" y="22"/>
                    <a:pt x="50" y="12"/>
                    <a:pt x="3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84" name="Freeform 56">
              <a:extLst>
                <a:ext uri="{FF2B5EF4-FFF2-40B4-BE49-F238E27FC236}">
                  <a16:creationId xmlns:a16="http://schemas.microsoft.com/office/drawing/2014/main" id="{ECC24A82-B067-BAA2-EBC1-AEF3C96F68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30" y="717"/>
              <a:ext cx="74" cy="71"/>
            </a:xfrm>
            <a:custGeom>
              <a:avLst/>
              <a:gdLst>
                <a:gd name="T0" fmla="*/ 24 w 48"/>
                <a:gd name="T1" fmla="*/ 48 h 48"/>
                <a:gd name="T2" fmla="*/ 0 w 48"/>
                <a:gd name="T3" fmla="*/ 24 h 48"/>
                <a:gd name="T4" fmla="*/ 24 w 48"/>
                <a:gd name="T5" fmla="*/ 0 h 48"/>
                <a:gd name="T6" fmla="*/ 48 w 48"/>
                <a:gd name="T7" fmla="*/ 24 h 48"/>
                <a:gd name="T8" fmla="*/ 24 w 48"/>
                <a:gd name="T9" fmla="*/ 48 h 48"/>
                <a:gd name="T10" fmla="*/ 24 w 48"/>
                <a:gd name="T11" fmla="*/ 12 h 48"/>
                <a:gd name="T12" fmla="*/ 12 w 48"/>
                <a:gd name="T13" fmla="*/ 24 h 48"/>
                <a:gd name="T14" fmla="*/ 24 w 48"/>
                <a:gd name="T15" fmla="*/ 36 h 48"/>
                <a:gd name="T16" fmla="*/ 36 w 48"/>
                <a:gd name="T17" fmla="*/ 24 h 48"/>
                <a:gd name="T18" fmla="*/ 24 w 48"/>
                <a:gd name="T19" fmla="*/ 1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8">
                  <a:moveTo>
                    <a:pt x="24" y="48"/>
                  </a:moveTo>
                  <a:cubicBezTo>
                    <a:pt x="11" y="48"/>
                    <a:pt x="0" y="37"/>
                    <a:pt x="0" y="24"/>
                  </a:cubicBezTo>
                  <a:cubicBezTo>
                    <a:pt x="0" y="10"/>
                    <a:pt x="11" y="0"/>
                    <a:pt x="24" y="0"/>
                  </a:cubicBezTo>
                  <a:cubicBezTo>
                    <a:pt x="38" y="0"/>
                    <a:pt x="48" y="10"/>
                    <a:pt x="48" y="24"/>
                  </a:cubicBezTo>
                  <a:cubicBezTo>
                    <a:pt x="48" y="37"/>
                    <a:pt x="38" y="48"/>
                    <a:pt x="24" y="48"/>
                  </a:cubicBezTo>
                  <a:close/>
                  <a:moveTo>
                    <a:pt x="24" y="12"/>
                  </a:moveTo>
                  <a:cubicBezTo>
                    <a:pt x="18" y="12"/>
                    <a:pt x="12" y="17"/>
                    <a:pt x="12" y="24"/>
                  </a:cubicBezTo>
                  <a:cubicBezTo>
                    <a:pt x="12" y="30"/>
                    <a:pt x="18" y="36"/>
                    <a:pt x="24" y="36"/>
                  </a:cubicBezTo>
                  <a:cubicBezTo>
                    <a:pt x="31" y="36"/>
                    <a:pt x="36" y="30"/>
                    <a:pt x="36" y="24"/>
                  </a:cubicBezTo>
                  <a:cubicBezTo>
                    <a:pt x="36" y="17"/>
                    <a:pt x="31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85" name="Freeform 57">
              <a:extLst>
                <a:ext uri="{FF2B5EF4-FFF2-40B4-BE49-F238E27FC236}">
                  <a16:creationId xmlns:a16="http://schemas.microsoft.com/office/drawing/2014/main" id="{C3038FFD-0A99-4F01-A748-3E3414C6EB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73" y="717"/>
              <a:ext cx="73" cy="71"/>
            </a:xfrm>
            <a:custGeom>
              <a:avLst/>
              <a:gdLst>
                <a:gd name="T0" fmla="*/ 24 w 48"/>
                <a:gd name="T1" fmla="*/ 48 h 48"/>
                <a:gd name="T2" fmla="*/ 0 w 48"/>
                <a:gd name="T3" fmla="*/ 24 h 48"/>
                <a:gd name="T4" fmla="*/ 24 w 48"/>
                <a:gd name="T5" fmla="*/ 0 h 48"/>
                <a:gd name="T6" fmla="*/ 48 w 48"/>
                <a:gd name="T7" fmla="*/ 24 h 48"/>
                <a:gd name="T8" fmla="*/ 24 w 48"/>
                <a:gd name="T9" fmla="*/ 48 h 48"/>
                <a:gd name="T10" fmla="*/ 24 w 48"/>
                <a:gd name="T11" fmla="*/ 12 h 48"/>
                <a:gd name="T12" fmla="*/ 12 w 48"/>
                <a:gd name="T13" fmla="*/ 24 h 48"/>
                <a:gd name="T14" fmla="*/ 24 w 48"/>
                <a:gd name="T15" fmla="*/ 36 h 48"/>
                <a:gd name="T16" fmla="*/ 36 w 48"/>
                <a:gd name="T17" fmla="*/ 24 h 48"/>
                <a:gd name="T18" fmla="*/ 24 w 48"/>
                <a:gd name="T19" fmla="*/ 1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8">
                  <a:moveTo>
                    <a:pt x="24" y="48"/>
                  </a:moveTo>
                  <a:cubicBezTo>
                    <a:pt x="11" y="48"/>
                    <a:pt x="0" y="37"/>
                    <a:pt x="0" y="24"/>
                  </a:cubicBezTo>
                  <a:cubicBezTo>
                    <a:pt x="0" y="10"/>
                    <a:pt x="11" y="0"/>
                    <a:pt x="24" y="0"/>
                  </a:cubicBezTo>
                  <a:cubicBezTo>
                    <a:pt x="38" y="0"/>
                    <a:pt x="48" y="10"/>
                    <a:pt x="48" y="24"/>
                  </a:cubicBezTo>
                  <a:cubicBezTo>
                    <a:pt x="48" y="37"/>
                    <a:pt x="38" y="48"/>
                    <a:pt x="24" y="48"/>
                  </a:cubicBezTo>
                  <a:close/>
                  <a:moveTo>
                    <a:pt x="24" y="12"/>
                  </a:moveTo>
                  <a:cubicBezTo>
                    <a:pt x="18" y="12"/>
                    <a:pt x="12" y="17"/>
                    <a:pt x="12" y="24"/>
                  </a:cubicBezTo>
                  <a:cubicBezTo>
                    <a:pt x="12" y="30"/>
                    <a:pt x="18" y="36"/>
                    <a:pt x="24" y="36"/>
                  </a:cubicBezTo>
                  <a:cubicBezTo>
                    <a:pt x="31" y="36"/>
                    <a:pt x="36" y="30"/>
                    <a:pt x="36" y="24"/>
                  </a:cubicBezTo>
                  <a:cubicBezTo>
                    <a:pt x="36" y="17"/>
                    <a:pt x="31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86" name="Freeform 58">
              <a:extLst>
                <a:ext uri="{FF2B5EF4-FFF2-40B4-BE49-F238E27FC236}">
                  <a16:creationId xmlns:a16="http://schemas.microsoft.com/office/drawing/2014/main" id="{C9B334BA-5B2E-2B21-551F-37FA0FDA6D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8" y="989"/>
              <a:ext cx="441" cy="86"/>
            </a:xfrm>
            <a:custGeom>
              <a:avLst/>
              <a:gdLst>
                <a:gd name="T0" fmla="*/ 144 w 288"/>
                <a:gd name="T1" fmla="*/ 58 h 58"/>
                <a:gd name="T2" fmla="*/ 0 w 288"/>
                <a:gd name="T3" fmla="*/ 28 h 58"/>
                <a:gd name="T4" fmla="*/ 83 w 288"/>
                <a:gd name="T5" fmla="*/ 0 h 58"/>
                <a:gd name="T6" fmla="*/ 90 w 288"/>
                <a:gd name="T7" fmla="*/ 6 h 58"/>
                <a:gd name="T8" fmla="*/ 84 w 288"/>
                <a:gd name="T9" fmla="*/ 12 h 58"/>
                <a:gd name="T10" fmla="*/ 13 w 288"/>
                <a:gd name="T11" fmla="*/ 28 h 58"/>
                <a:gd name="T12" fmla="*/ 144 w 288"/>
                <a:gd name="T13" fmla="*/ 46 h 58"/>
                <a:gd name="T14" fmla="*/ 276 w 288"/>
                <a:gd name="T15" fmla="*/ 28 h 58"/>
                <a:gd name="T16" fmla="*/ 204 w 288"/>
                <a:gd name="T17" fmla="*/ 12 h 58"/>
                <a:gd name="T18" fmla="*/ 198 w 288"/>
                <a:gd name="T19" fmla="*/ 6 h 58"/>
                <a:gd name="T20" fmla="*/ 205 w 288"/>
                <a:gd name="T21" fmla="*/ 0 h 58"/>
                <a:gd name="T22" fmla="*/ 288 w 288"/>
                <a:gd name="T23" fmla="*/ 28 h 58"/>
                <a:gd name="T24" fmla="*/ 144 w 288"/>
                <a:gd name="T25" fmla="*/ 58 h 58"/>
                <a:gd name="T26" fmla="*/ 277 w 288"/>
                <a:gd name="T27" fmla="*/ 28 h 58"/>
                <a:gd name="T28" fmla="*/ 277 w 288"/>
                <a:gd name="T29" fmla="*/ 2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8" h="58">
                  <a:moveTo>
                    <a:pt x="144" y="58"/>
                  </a:moveTo>
                  <a:cubicBezTo>
                    <a:pt x="130" y="58"/>
                    <a:pt x="0" y="57"/>
                    <a:pt x="0" y="28"/>
                  </a:cubicBezTo>
                  <a:cubicBezTo>
                    <a:pt x="0" y="14"/>
                    <a:pt x="28" y="5"/>
                    <a:pt x="83" y="0"/>
                  </a:cubicBezTo>
                  <a:cubicBezTo>
                    <a:pt x="87" y="0"/>
                    <a:pt x="90" y="2"/>
                    <a:pt x="90" y="6"/>
                  </a:cubicBezTo>
                  <a:cubicBezTo>
                    <a:pt x="90" y="9"/>
                    <a:pt x="88" y="12"/>
                    <a:pt x="84" y="12"/>
                  </a:cubicBezTo>
                  <a:cubicBezTo>
                    <a:pt x="33" y="16"/>
                    <a:pt x="16" y="24"/>
                    <a:pt x="13" y="28"/>
                  </a:cubicBezTo>
                  <a:cubicBezTo>
                    <a:pt x="19" y="34"/>
                    <a:pt x="65" y="46"/>
                    <a:pt x="144" y="46"/>
                  </a:cubicBezTo>
                  <a:cubicBezTo>
                    <a:pt x="223" y="46"/>
                    <a:pt x="270" y="34"/>
                    <a:pt x="276" y="28"/>
                  </a:cubicBezTo>
                  <a:cubicBezTo>
                    <a:pt x="273" y="24"/>
                    <a:pt x="255" y="16"/>
                    <a:pt x="204" y="12"/>
                  </a:cubicBezTo>
                  <a:cubicBezTo>
                    <a:pt x="201" y="12"/>
                    <a:pt x="198" y="9"/>
                    <a:pt x="198" y="6"/>
                  </a:cubicBezTo>
                  <a:cubicBezTo>
                    <a:pt x="199" y="2"/>
                    <a:pt x="202" y="0"/>
                    <a:pt x="205" y="0"/>
                  </a:cubicBezTo>
                  <a:cubicBezTo>
                    <a:pt x="260" y="5"/>
                    <a:pt x="288" y="14"/>
                    <a:pt x="288" y="28"/>
                  </a:cubicBezTo>
                  <a:cubicBezTo>
                    <a:pt x="288" y="57"/>
                    <a:pt x="159" y="58"/>
                    <a:pt x="144" y="58"/>
                  </a:cubicBezTo>
                  <a:close/>
                  <a:moveTo>
                    <a:pt x="277" y="28"/>
                  </a:moveTo>
                  <a:cubicBezTo>
                    <a:pt x="277" y="28"/>
                    <a:pt x="277" y="28"/>
                    <a:pt x="27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87" name="Freeform 59">
              <a:extLst>
                <a:ext uri="{FF2B5EF4-FFF2-40B4-BE49-F238E27FC236}">
                  <a16:creationId xmlns:a16="http://schemas.microsoft.com/office/drawing/2014/main" id="{CBEAF987-C176-73E7-C654-1969D16020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83" y="806"/>
              <a:ext cx="110" cy="180"/>
            </a:xfrm>
            <a:custGeom>
              <a:avLst/>
              <a:gdLst>
                <a:gd name="T0" fmla="*/ 66 w 72"/>
                <a:gd name="T1" fmla="*/ 120 h 120"/>
                <a:gd name="T2" fmla="*/ 6 w 72"/>
                <a:gd name="T3" fmla="*/ 120 h 120"/>
                <a:gd name="T4" fmla="*/ 0 w 72"/>
                <a:gd name="T5" fmla="*/ 114 h 120"/>
                <a:gd name="T6" fmla="*/ 0 w 72"/>
                <a:gd name="T7" fmla="*/ 36 h 120"/>
                <a:gd name="T8" fmla="*/ 36 w 72"/>
                <a:gd name="T9" fmla="*/ 0 h 120"/>
                <a:gd name="T10" fmla="*/ 72 w 72"/>
                <a:gd name="T11" fmla="*/ 36 h 120"/>
                <a:gd name="T12" fmla="*/ 72 w 72"/>
                <a:gd name="T13" fmla="*/ 114 h 120"/>
                <a:gd name="T14" fmla="*/ 66 w 72"/>
                <a:gd name="T15" fmla="*/ 120 h 120"/>
                <a:gd name="T16" fmla="*/ 12 w 72"/>
                <a:gd name="T17" fmla="*/ 108 h 120"/>
                <a:gd name="T18" fmla="*/ 60 w 72"/>
                <a:gd name="T19" fmla="*/ 108 h 120"/>
                <a:gd name="T20" fmla="*/ 60 w 72"/>
                <a:gd name="T21" fmla="*/ 36 h 120"/>
                <a:gd name="T22" fmla="*/ 36 w 72"/>
                <a:gd name="T23" fmla="*/ 12 h 120"/>
                <a:gd name="T24" fmla="*/ 12 w 72"/>
                <a:gd name="T25" fmla="*/ 36 h 120"/>
                <a:gd name="T26" fmla="*/ 12 w 72"/>
                <a:gd name="T27" fmla="*/ 10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" h="120">
                  <a:moveTo>
                    <a:pt x="66" y="120"/>
                  </a:moveTo>
                  <a:cubicBezTo>
                    <a:pt x="6" y="120"/>
                    <a:pt x="6" y="120"/>
                    <a:pt x="6" y="120"/>
                  </a:cubicBezTo>
                  <a:cubicBezTo>
                    <a:pt x="3" y="120"/>
                    <a:pt x="0" y="117"/>
                    <a:pt x="0" y="114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16"/>
                    <a:pt x="17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  <a:cubicBezTo>
                    <a:pt x="72" y="114"/>
                    <a:pt x="72" y="114"/>
                    <a:pt x="72" y="114"/>
                  </a:cubicBezTo>
                  <a:cubicBezTo>
                    <a:pt x="72" y="117"/>
                    <a:pt x="70" y="120"/>
                    <a:pt x="66" y="120"/>
                  </a:cubicBezTo>
                  <a:close/>
                  <a:moveTo>
                    <a:pt x="12" y="108"/>
                  </a:moveTo>
                  <a:cubicBezTo>
                    <a:pt x="60" y="108"/>
                    <a:pt x="60" y="108"/>
                    <a:pt x="60" y="108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60" y="22"/>
                    <a:pt x="50" y="12"/>
                    <a:pt x="36" y="12"/>
                  </a:cubicBezTo>
                  <a:cubicBezTo>
                    <a:pt x="23" y="12"/>
                    <a:pt x="12" y="22"/>
                    <a:pt x="12" y="36"/>
                  </a:cubicBezTo>
                  <a:lnTo>
                    <a:pt x="12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88" name="Freeform 60">
              <a:extLst>
                <a:ext uri="{FF2B5EF4-FFF2-40B4-BE49-F238E27FC236}">
                  <a16:creationId xmlns:a16="http://schemas.microsoft.com/office/drawing/2014/main" id="{84B422AE-76AD-0E8D-523F-A7F5668C61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30" y="806"/>
              <a:ext cx="74" cy="144"/>
            </a:xfrm>
            <a:custGeom>
              <a:avLst/>
              <a:gdLst>
                <a:gd name="T0" fmla="*/ 42 w 48"/>
                <a:gd name="T1" fmla="*/ 96 h 96"/>
                <a:gd name="T2" fmla="*/ 6 w 48"/>
                <a:gd name="T3" fmla="*/ 96 h 96"/>
                <a:gd name="T4" fmla="*/ 0 w 48"/>
                <a:gd name="T5" fmla="*/ 90 h 96"/>
                <a:gd name="T6" fmla="*/ 0 w 48"/>
                <a:gd name="T7" fmla="*/ 24 h 96"/>
                <a:gd name="T8" fmla="*/ 24 w 48"/>
                <a:gd name="T9" fmla="*/ 0 h 96"/>
                <a:gd name="T10" fmla="*/ 48 w 48"/>
                <a:gd name="T11" fmla="*/ 24 h 96"/>
                <a:gd name="T12" fmla="*/ 48 w 48"/>
                <a:gd name="T13" fmla="*/ 90 h 96"/>
                <a:gd name="T14" fmla="*/ 42 w 48"/>
                <a:gd name="T15" fmla="*/ 96 h 96"/>
                <a:gd name="T16" fmla="*/ 12 w 48"/>
                <a:gd name="T17" fmla="*/ 84 h 96"/>
                <a:gd name="T18" fmla="*/ 36 w 48"/>
                <a:gd name="T19" fmla="*/ 84 h 96"/>
                <a:gd name="T20" fmla="*/ 36 w 48"/>
                <a:gd name="T21" fmla="*/ 24 h 96"/>
                <a:gd name="T22" fmla="*/ 24 w 48"/>
                <a:gd name="T23" fmla="*/ 12 h 96"/>
                <a:gd name="T24" fmla="*/ 12 w 48"/>
                <a:gd name="T25" fmla="*/ 24 h 96"/>
                <a:gd name="T26" fmla="*/ 12 w 48"/>
                <a:gd name="T27" fmla="*/ 8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8" h="96">
                  <a:moveTo>
                    <a:pt x="42" y="96"/>
                  </a:moveTo>
                  <a:cubicBezTo>
                    <a:pt x="6" y="96"/>
                    <a:pt x="6" y="96"/>
                    <a:pt x="6" y="96"/>
                  </a:cubicBezTo>
                  <a:cubicBezTo>
                    <a:pt x="3" y="96"/>
                    <a:pt x="0" y="93"/>
                    <a:pt x="0" y="9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0"/>
                    <a:pt x="11" y="0"/>
                    <a:pt x="24" y="0"/>
                  </a:cubicBezTo>
                  <a:cubicBezTo>
                    <a:pt x="38" y="0"/>
                    <a:pt x="48" y="10"/>
                    <a:pt x="48" y="24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93"/>
                    <a:pt x="46" y="96"/>
                    <a:pt x="42" y="96"/>
                  </a:cubicBezTo>
                  <a:close/>
                  <a:moveTo>
                    <a:pt x="12" y="84"/>
                  </a:moveTo>
                  <a:cubicBezTo>
                    <a:pt x="36" y="84"/>
                    <a:pt x="36" y="84"/>
                    <a:pt x="36" y="84"/>
                  </a:cubicBezTo>
                  <a:cubicBezTo>
                    <a:pt x="36" y="24"/>
                    <a:pt x="36" y="24"/>
                    <a:pt x="36" y="24"/>
                  </a:cubicBezTo>
                  <a:cubicBezTo>
                    <a:pt x="36" y="17"/>
                    <a:pt x="31" y="12"/>
                    <a:pt x="24" y="12"/>
                  </a:cubicBezTo>
                  <a:cubicBezTo>
                    <a:pt x="18" y="12"/>
                    <a:pt x="12" y="17"/>
                    <a:pt x="12" y="24"/>
                  </a:cubicBezTo>
                  <a:lnTo>
                    <a:pt x="12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  <p:sp>
          <p:nvSpPr>
            <p:cNvPr id="89" name="Freeform 61">
              <a:extLst>
                <a:ext uri="{FF2B5EF4-FFF2-40B4-BE49-F238E27FC236}">
                  <a16:creationId xmlns:a16="http://schemas.microsoft.com/office/drawing/2014/main" id="{50C22874-801E-FF62-5E52-B56B7A6A60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73" y="806"/>
              <a:ext cx="73" cy="144"/>
            </a:xfrm>
            <a:custGeom>
              <a:avLst/>
              <a:gdLst>
                <a:gd name="T0" fmla="*/ 42 w 48"/>
                <a:gd name="T1" fmla="*/ 96 h 96"/>
                <a:gd name="T2" fmla="*/ 6 w 48"/>
                <a:gd name="T3" fmla="*/ 96 h 96"/>
                <a:gd name="T4" fmla="*/ 0 w 48"/>
                <a:gd name="T5" fmla="*/ 90 h 96"/>
                <a:gd name="T6" fmla="*/ 0 w 48"/>
                <a:gd name="T7" fmla="*/ 24 h 96"/>
                <a:gd name="T8" fmla="*/ 24 w 48"/>
                <a:gd name="T9" fmla="*/ 0 h 96"/>
                <a:gd name="T10" fmla="*/ 48 w 48"/>
                <a:gd name="T11" fmla="*/ 24 h 96"/>
                <a:gd name="T12" fmla="*/ 48 w 48"/>
                <a:gd name="T13" fmla="*/ 90 h 96"/>
                <a:gd name="T14" fmla="*/ 42 w 48"/>
                <a:gd name="T15" fmla="*/ 96 h 96"/>
                <a:gd name="T16" fmla="*/ 12 w 48"/>
                <a:gd name="T17" fmla="*/ 84 h 96"/>
                <a:gd name="T18" fmla="*/ 36 w 48"/>
                <a:gd name="T19" fmla="*/ 84 h 96"/>
                <a:gd name="T20" fmla="*/ 36 w 48"/>
                <a:gd name="T21" fmla="*/ 24 h 96"/>
                <a:gd name="T22" fmla="*/ 24 w 48"/>
                <a:gd name="T23" fmla="*/ 12 h 96"/>
                <a:gd name="T24" fmla="*/ 12 w 48"/>
                <a:gd name="T25" fmla="*/ 24 h 96"/>
                <a:gd name="T26" fmla="*/ 12 w 48"/>
                <a:gd name="T27" fmla="*/ 8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8" h="96">
                  <a:moveTo>
                    <a:pt x="42" y="96"/>
                  </a:moveTo>
                  <a:cubicBezTo>
                    <a:pt x="6" y="96"/>
                    <a:pt x="6" y="96"/>
                    <a:pt x="6" y="96"/>
                  </a:cubicBezTo>
                  <a:cubicBezTo>
                    <a:pt x="3" y="96"/>
                    <a:pt x="0" y="93"/>
                    <a:pt x="0" y="9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0"/>
                    <a:pt x="11" y="0"/>
                    <a:pt x="24" y="0"/>
                  </a:cubicBezTo>
                  <a:cubicBezTo>
                    <a:pt x="38" y="0"/>
                    <a:pt x="48" y="10"/>
                    <a:pt x="48" y="24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93"/>
                    <a:pt x="46" y="96"/>
                    <a:pt x="42" y="96"/>
                  </a:cubicBezTo>
                  <a:close/>
                  <a:moveTo>
                    <a:pt x="12" y="84"/>
                  </a:moveTo>
                  <a:cubicBezTo>
                    <a:pt x="36" y="84"/>
                    <a:pt x="36" y="84"/>
                    <a:pt x="36" y="84"/>
                  </a:cubicBezTo>
                  <a:cubicBezTo>
                    <a:pt x="36" y="24"/>
                    <a:pt x="36" y="24"/>
                    <a:pt x="36" y="24"/>
                  </a:cubicBezTo>
                  <a:cubicBezTo>
                    <a:pt x="36" y="17"/>
                    <a:pt x="31" y="12"/>
                    <a:pt x="24" y="12"/>
                  </a:cubicBezTo>
                  <a:cubicBezTo>
                    <a:pt x="18" y="12"/>
                    <a:pt x="12" y="17"/>
                    <a:pt x="12" y="24"/>
                  </a:cubicBezTo>
                  <a:lnTo>
                    <a:pt x="12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srgbClr val="96968C"/>
                </a:solidFill>
                <a:latin typeface="Graphik-Semibold"/>
                <a:cs typeface="Arial" charset="0"/>
              </a:endParaRPr>
            </a:p>
          </p:txBody>
        </p:sp>
      </p:grpSp>
      <p:sp>
        <p:nvSpPr>
          <p:cNvPr id="80" name="Google Shape;376;p41">
            <a:extLst>
              <a:ext uri="{FF2B5EF4-FFF2-40B4-BE49-F238E27FC236}">
                <a16:creationId xmlns:a16="http://schemas.microsoft.com/office/drawing/2014/main" id="{3ED25355-50D6-0954-29CD-EA123CBC581E}"/>
              </a:ext>
            </a:extLst>
          </p:cNvPr>
          <p:cNvSpPr txBox="1"/>
          <p:nvPr/>
        </p:nvSpPr>
        <p:spPr>
          <a:xfrm>
            <a:off x="532792" y="4495438"/>
            <a:ext cx="1141722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r" defTabSz="914400">
              <a:defRPr/>
            </a:pPr>
            <a:r>
              <a:rPr lang="en-US" sz="1000" kern="0">
                <a:solidFill>
                  <a:srgbClr val="000000"/>
                </a:solidFill>
                <a:latin typeface="Graphik-Medium" panose="020B0603030202060203" pitchFamily="34" charset="0"/>
                <a:ea typeface="Calibri"/>
                <a:cs typeface="Calibri"/>
                <a:sym typeface="Calibri"/>
              </a:rPr>
              <a:t>Infrastructure services</a:t>
            </a:r>
          </a:p>
        </p:txBody>
      </p:sp>
      <p:sp>
        <p:nvSpPr>
          <p:cNvPr id="81" name="Google Shape;377;p41">
            <a:extLst>
              <a:ext uri="{FF2B5EF4-FFF2-40B4-BE49-F238E27FC236}">
                <a16:creationId xmlns:a16="http://schemas.microsoft.com/office/drawing/2014/main" id="{EE34E7B4-CA03-6DCF-4A1D-3BCCCBEDB925}"/>
              </a:ext>
            </a:extLst>
          </p:cNvPr>
          <p:cNvSpPr txBox="1"/>
          <p:nvPr/>
        </p:nvSpPr>
        <p:spPr>
          <a:xfrm>
            <a:off x="716548" y="3426314"/>
            <a:ext cx="860494" cy="492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r" defTabSz="914400">
              <a:defRPr/>
            </a:pPr>
            <a:r>
              <a:rPr lang="en-US" sz="1000" kern="0">
                <a:solidFill>
                  <a:srgbClr val="000000"/>
                </a:solidFill>
                <a:latin typeface="Graphik-Medium" panose="020B0603030202060203" pitchFamily="34" charset="0"/>
                <a:ea typeface="Calibri"/>
                <a:cs typeface="Calibri"/>
                <a:sym typeface="Calibri"/>
              </a:rPr>
              <a:t>Platform services</a:t>
            </a:r>
          </a:p>
        </p:txBody>
      </p:sp>
      <p:sp>
        <p:nvSpPr>
          <p:cNvPr id="82" name="Google Shape;377;p41">
            <a:extLst>
              <a:ext uri="{FF2B5EF4-FFF2-40B4-BE49-F238E27FC236}">
                <a16:creationId xmlns:a16="http://schemas.microsoft.com/office/drawing/2014/main" id="{FF80D68E-4F00-8E2F-A089-35095EEEE6B9}"/>
              </a:ext>
            </a:extLst>
          </p:cNvPr>
          <p:cNvSpPr txBox="1"/>
          <p:nvPr/>
        </p:nvSpPr>
        <p:spPr>
          <a:xfrm>
            <a:off x="620278" y="2703164"/>
            <a:ext cx="1013819" cy="492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r" defTabSz="914400">
              <a:defRPr/>
            </a:pPr>
            <a:r>
              <a:rPr lang="en-US" sz="1000" kern="0">
                <a:solidFill>
                  <a:srgbClr val="000000"/>
                </a:solidFill>
                <a:latin typeface="Graphik-Medium" panose="020B0603030202060203" pitchFamily="34" charset="0"/>
                <a:ea typeface="Calibri"/>
                <a:cs typeface="Calibri"/>
                <a:sym typeface="Calibri"/>
              </a:rPr>
              <a:t>Applications  &amp; workloads</a:t>
            </a:r>
          </a:p>
        </p:txBody>
      </p:sp>
      <p:pic>
        <p:nvPicPr>
          <p:cNvPr id="138" name="Picture 137">
            <a:extLst>
              <a:ext uri="{FF2B5EF4-FFF2-40B4-BE49-F238E27FC236}">
                <a16:creationId xmlns:a16="http://schemas.microsoft.com/office/drawing/2014/main" id="{EBBDF27C-268C-BDCA-7AA8-5B380A5B5A5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63442" y="4002891"/>
            <a:ext cx="793522" cy="290914"/>
          </a:xfrm>
          <a:prstGeom prst="rect">
            <a:avLst/>
          </a:prstGeom>
          <a:noFill/>
          <a:ln w="19050">
            <a:noFill/>
          </a:ln>
          <a:effectLst/>
        </p:spPr>
      </p:pic>
      <p:pic>
        <p:nvPicPr>
          <p:cNvPr id="139" name="Picture 138">
            <a:extLst>
              <a:ext uri="{FF2B5EF4-FFF2-40B4-BE49-F238E27FC236}">
                <a16:creationId xmlns:a16="http://schemas.microsoft.com/office/drawing/2014/main" id="{CD0645AC-2942-4564-558E-253DA2357A3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7280" r="92720">
                        <a14:foregroundMark x1="7471" y1="40769" x2="7280" y2="46538"/>
                        <a14:foregroundMark x1="34674" y1="43462" x2="36973" y2="43462"/>
                        <a14:foregroundMark x1="34866" y1="35769" x2="38889" y2="35000"/>
                        <a14:foregroundMark x1="34291" y1="41154" x2="34291" y2="48462"/>
                        <a14:foregroundMark x1="33716" y1="50769" x2="33716" y2="50769"/>
                        <a14:foregroundMark x1="37739" y1="62692" x2="33716" y2="67692"/>
                        <a14:foregroundMark x1="44400" y1="45385" x2="46552" y2="45385"/>
                        <a14:foregroundMark x1="42912" y1="45385" x2="43927" y2="45385"/>
                        <a14:foregroundMark x1="54406" y1="40000" x2="50383" y2="43462"/>
                        <a14:foregroundMark x1="61111" y1="36154" x2="61111" y2="41538"/>
                        <a14:foregroundMark x1="74701" y1="45860" x2="74904" y2="46538"/>
                        <a14:foregroundMark x1="74073" y1="43759" x2="74237" y2="44306"/>
                        <a14:foregroundMark x1="73559" y1="42038" x2="73720" y2="42575"/>
                        <a14:foregroundMark x1="79119" y1="38846" x2="80077" y2="49231"/>
                        <a14:foregroundMark x1="44636" y1="71154" x2="44636" y2="73846"/>
                        <a14:foregroundMark x1="41188" y1="71154" x2="41188" y2="71154"/>
                        <a14:foregroundMark x1="55214" y1="67398" x2="53448" y2="68462"/>
                        <a14:foregroundMark x1="63602" y1="67308" x2="64559" y2="70769"/>
                        <a14:foregroundMark x1="72797" y1="63846" x2="70115" y2="63077"/>
                        <a14:foregroundMark x1="75670" y1="64615" x2="75670" y2="71154"/>
                        <a14:foregroundMark x1="83142" y1="70385" x2="83142" y2="75000"/>
                        <a14:foregroundMark x1="83333" y1="62692" x2="83333" y2="62692"/>
                        <a14:foregroundMark x1="90421" y1="62692" x2="90421" y2="62692"/>
                        <a14:foregroundMark x1="92720" y1="68077" x2="92720" y2="68077"/>
                        <a14:foregroundMark x1="73617" y1="49280" x2="74330" y2="48462"/>
                        <a14:foregroundMark x1="74904" y1="51154" x2="73631" y2="49237"/>
                        <a14:backgroundMark x1="72414" y1="48462" x2="72414" y2="48462"/>
                        <a14:backgroundMark x1="72414" y1="48462" x2="73372" y2="46923"/>
                        <a14:backgroundMark x1="72797" y1="48846" x2="73755" y2="48846"/>
                        <a14:backgroundMark x1="71073" y1="43462" x2="73372" y2="42692"/>
                        <a14:backgroundMark x1="73180" y1="42692" x2="73180" y2="42692"/>
                        <a14:backgroundMark x1="54023" y1="71154" x2="56130" y2="71154"/>
                        <a14:backgroundMark x1="44636" y1="42692" x2="45211" y2="42308"/>
                      </a14:backgroundRemoval>
                    </a14:imgEffect>
                  </a14:imgLayer>
                </a14:imgProps>
              </a:ext>
            </a:extLst>
          </a:blip>
          <a:srcRect t="19001" b="39328"/>
          <a:stretch>
            <a:fillRect/>
          </a:stretch>
        </p:blipFill>
        <p:spPr>
          <a:xfrm>
            <a:off x="6398456" y="4056781"/>
            <a:ext cx="882328" cy="183135"/>
          </a:xfrm>
          <a:prstGeom prst="rect">
            <a:avLst/>
          </a:prstGeom>
          <a:noFill/>
          <a:ln w="19050">
            <a:noFill/>
          </a:ln>
          <a:effectLst/>
        </p:spPr>
      </p:pic>
      <p:pic>
        <p:nvPicPr>
          <p:cNvPr id="140" name="Google Shape;418;p41">
            <a:extLst>
              <a:ext uri="{FF2B5EF4-FFF2-40B4-BE49-F238E27FC236}">
                <a16:creationId xmlns:a16="http://schemas.microsoft.com/office/drawing/2014/main" id="{115CF7B4-BD16-04D2-A740-E52738F7FAF0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39004" y="4056781"/>
            <a:ext cx="895604" cy="183134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TextBox 143">
            <a:extLst>
              <a:ext uri="{FF2B5EF4-FFF2-40B4-BE49-F238E27FC236}">
                <a16:creationId xmlns:a16="http://schemas.microsoft.com/office/drawing/2014/main" id="{4198E09D-9EB3-D3C7-B8A3-61A829F27CC3}"/>
              </a:ext>
            </a:extLst>
          </p:cNvPr>
          <p:cNvSpPr txBox="1"/>
          <p:nvPr/>
        </p:nvSpPr>
        <p:spPr>
          <a:xfrm>
            <a:off x="1752776" y="1297412"/>
            <a:ext cx="2618404" cy="686881"/>
          </a:xfrm>
          <a:prstGeom prst="roundRect">
            <a:avLst/>
          </a:prstGeom>
          <a:gradFill flip="none" rotWithShape="1">
            <a:gsLst>
              <a:gs pos="23000">
                <a:schemeClr val="bg2"/>
              </a:gs>
              <a:gs pos="100000">
                <a:schemeClr val="accent1"/>
              </a:gs>
            </a:gsLst>
            <a:lin ang="2700000" scaled="1"/>
            <a:tileRect/>
          </a:gradFill>
        </p:spPr>
        <p:txBody>
          <a:bodyPr wrap="square" lIns="0" tIns="0" rIns="0" bIns="0" rtlCol="0" anchor="ctr">
            <a:noAutofit/>
          </a:bodyPr>
          <a:lstStyle/>
          <a:p>
            <a:pPr lvl="0" algn="ctr" defTabSz="228600">
              <a:spcAft>
                <a:spcPts val="1200"/>
              </a:spcAft>
              <a:defRPr/>
            </a:pPr>
            <a:r>
              <a:rPr lang="en-US" sz="1100" kern="0">
                <a:solidFill>
                  <a:schemeClr val="bg1"/>
                </a:solidFill>
                <a:latin typeface="Graphik-SemiboldItalic" panose="020B0703030202060203" pitchFamily="34" charset="0"/>
              </a:rPr>
              <a:t>Scale AI initiatives from pilot to production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B6355CA9-F88C-9520-47AD-7775E6D9CDAF}"/>
              </a:ext>
            </a:extLst>
          </p:cNvPr>
          <p:cNvSpPr txBox="1"/>
          <p:nvPr/>
        </p:nvSpPr>
        <p:spPr>
          <a:xfrm>
            <a:off x="4602387" y="1297412"/>
            <a:ext cx="2618404" cy="686881"/>
          </a:xfrm>
          <a:prstGeom prst="roundRect">
            <a:avLst/>
          </a:prstGeom>
          <a:gradFill flip="none" rotWithShape="1">
            <a:gsLst>
              <a:gs pos="23000">
                <a:schemeClr val="bg2"/>
              </a:gs>
              <a:gs pos="100000">
                <a:schemeClr val="accent1"/>
              </a:gs>
            </a:gsLst>
            <a:lin ang="2700000" scaled="1"/>
            <a:tileRect/>
          </a:gradFill>
        </p:spPr>
        <p:txBody>
          <a:bodyPr wrap="square" lIns="0" tIns="0" rIns="0" bIns="0" rtlCol="0" anchor="ctr">
            <a:noAutofit/>
          </a:bodyPr>
          <a:lstStyle/>
          <a:p>
            <a:pPr lvl="0" algn="ctr" defTabSz="228600">
              <a:spcAft>
                <a:spcPts val="1200"/>
              </a:spcAft>
              <a:defRPr/>
            </a:pPr>
            <a:r>
              <a:rPr lang="en-US" sz="1100" kern="0">
                <a:solidFill>
                  <a:schemeClr val="bg1"/>
                </a:solidFill>
                <a:latin typeface="Graphik-SemiboldItalic" panose="020B0703030202060203" pitchFamily="34" charset="0"/>
              </a:rPr>
              <a:t>Deliver the best </a:t>
            </a:r>
            <a:r>
              <a:rPr lang="en-US" sz="1100" kern="0" err="1">
                <a:solidFill>
                  <a:schemeClr val="bg1"/>
                </a:solidFill>
                <a:latin typeface="Graphik-SemiboldItalic" panose="020B0703030202060203" pitchFamily="34" charset="0"/>
              </a:rPr>
              <a:t>tokenomics</a:t>
            </a:r>
            <a:r>
              <a:rPr lang="en-US" sz="1100" kern="0">
                <a:solidFill>
                  <a:schemeClr val="bg1"/>
                </a:solidFill>
                <a:latin typeface="Graphik-SemiboldItalic" panose="020B0703030202060203" pitchFamily="34" charset="0"/>
              </a:rPr>
              <a:t> &amp; enhanced ROI supporting Agentic &amp; Inferencing workloads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DDBD007E-D4DF-9049-EAA6-6557502E4AC7}"/>
              </a:ext>
            </a:extLst>
          </p:cNvPr>
          <p:cNvSpPr txBox="1"/>
          <p:nvPr/>
        </p:nvSpPr>
        <p:spPr>
          <a:xfrm>
            <a:off x="7451998" y="1297412"/>
            <a:ext cx="2618404" cy="686881"/>
          </a:xfrm>
          <a:prstGeom prst="roundRect">
            <a:avLst/>
          </a:prstGeom>
          <a:gradFill flip="none" rotWithShape="1">
            <a:gsLst>
              <a:gs pos="23000">
                <a:schemeClr val="bg2"/>
              </a:gs>
              <a:gs pos="100000">
                <a:schemeClr val="accent1"/>
              </a:gs>
            </a:gsLst>
            <a:lin ang="2700000" scaled="1"/>
            <a:tileRect/>
          </a:gradFill>
        </p:spPr>
        <p:txBody>
          <a:bodyPr wrap="square" lIns="0" tIns="0" rIns="0" bIns="0" rtlCol="0" anchor="ctr">
            <a:noAutofit/>
          </a:bodyPr>
          <a:lstStyle/>
          <a:p>
            <a:pPr lvl="0" algn="ctr" defTabSz="228600">
              <a:spcAft>
                <a:spcPts val="1200"/>
              </a:spcAft>
              <a:defRPr/>
            </a:pPr>
            <a:r>
              <a:rPr lang="en-US" sz="1100" kern="0">
                <a:solidFill>
                  <a:schemeClr val="bg1"/>
                </a:solidFill>
                <a:latin typeface="Graphik-SemiboldItalic" panose="020B0703030202060203" pitchFamily="34" charset="0"/>
              </a:rPr>
              <a:t>Provide scalable AI factories that meet sovereign requirements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2A5B6678-DD1F-0516-DFD6-1365708D82FC}"/>
              </a:ext>
            </a:extLst>
          </p:cNvPr>
          <p:cNvSpPr txBox="1"/>
          <p:nvPr/>
        </p:nvSpPr>
        <p:spPr>
          <a:xfrm>
            <a:off x="380733" y="1322762"/>
            <a:ext cx="1196309" cy="686881"/>
          </a:xfrm>
          <a:prstGeom prst="roundRect">
            <a:avLst/>
          </a:prstGeom>
          <a:solidFill>
            <a:schemeClr val="bg1"/>
          </a:solidFill>
        </p:spPr>
        <p:txBody>
          <a:bodyPr wrap="square" lIns="0" tIns="0" rIns="0" bIns="0" rtlCol="0" anchor="ctr">
            <a:noAutofit/>
          </a:bodyPr>
          <a:lstStyle/>
          <a:p>
            <a:pPr lvl="0" algn="ctr" defTabSz="228600">
              <a:spcAft>
                <a:spcPts val="1200"/>
              </a:spcAft>
              <a:defRPr/>
            </a:pPr>
            <a:r>
              <a:rPr lang="en-US" sz="1200" kern="0">
                <a:solidFill>
                  <a:schemeClr val="bg2"/>
                </a:solidFill>
                <a:latin typeface="Graphik-SemiboldItalic" panose="020B0703030202060203" pitchFamily="34" charset="0"/>
              </a:rPr>
              <a:t>Our Priorities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774199F-680C-30AF-B44F-C6D0E2CFAFBE}"/>
              </a:ext>
            </a:extLst>
          </p:cNvPr>
          <p:cNvGrpSpPr/>
          <p:nvPr/>
        </p:nvGrpSpPr>
        <p:grpSpPr>
          <a:xfrm>
            <a:off x="9270834" y="81090"/>
            <a:ext cx="2822842" cy="589556"/>
            <a:chOff x="1188720" y="3530160"/>
            <a:chExt cx="10332720" cy="1280160"/>
          </a:xfrm>
        </p:grpSpPr>
        <p:sp>
          <p:nvSpPr>
            <p:cNvPr id="134" name="Shape 33">
              <a:extLst>
                <a:ext uri="{FF2B5EF4-FFF2-40B4-BE49-F238E27FC236}">
                  <a16:creationId xmlns:a16="http://schemas.microsoft.com/office/drawing/2014/main" id="{940CD8B7-F799-7EBB-C6DE-A544C7689988}"/>
                </a:ext>
              </a:extLst>
            </p:cNvPr>
            <p:cNvSpPr/>
            <p:nvPr/>
          </p:nvSpPr>
          <p:spPr>
            <a:xfrm>
              <a:off x="1188720" y="3530160"/>
              <a:ext cx="2459736" cy="12801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5" name="Text 34">
              <a:extLst>
                <a:ext uri="{FF2B5EF4-FFF2-40B4-BE49-F238E27FC236}">
                  <a16:creationId xmlns:a16="http://schemas.microsoft.com/office/drawing/2014/main" id="{C0F78C3C-25DD-CBED-60B4-B71587D62E03}"/>
                </a:ext>
              </a:extLst>
            </p:cNvPr>
            <p:cNvSpPr/>
            <p:nvPr/>
          </p:nvSpPr>
          <p:spPr>
            <a:xfrm>
              <a:off x="1353312" y="3621600"/>
              <a:ext cx="218541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" b="0" i="0" u="none" strike="noStrike" kern="0" cap="none" spc="300" normalizeH="0" baseline="0" noProof="0">
                  <a:ln>
                    <a:noFill/>
                  </a:ln>
                  <a:solidFill>
                    <a:srgbClr val="FFFFFF">
                      <a:lumMod val="95000"/>
                    </a:srgbClr>
                  </a:solidFill>
                  <a:effectLst/>
                  <a:uLnTx/>
                  <a:uFillTx/>
                  <a:latin typeface="Graphik-Light" panose="020B0403030202060203" pitchFamily="34" charset="0"/>
                </a:rPr>
                <a:t>DEFEND</a:t>
              </a:r>
            </a:p>
          </p:txBody>
        </p:sp>
        <p:sp>
          <p:nvSpPr>
            <p:cNvPr id="136" name="Text 35">
              <a:extLst>
                <a:ext uri="{FF2B5EF4-FFF2-40B4-BE49-F238E27FC236}">
                  <a16:creationId xmlns:a16="http://schemas.microsoft.com/office/drawing/2014/main" id="{C2552BB8-8964-1CB2-03FC-16AF5B2CECD2}"/>
                </a:ext>
              </a:extLst>
            </p:cNvPr>
            <p:cNvSpPr/>
            <p:nvPr/>
          </p:nvSpPr>
          <p:spPr>
            <a:xfrm>
              <a:off x="1353312" y="3822768"/>
              <a:ext cx="2185416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Defend with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Autonomous Infra Ops</a:t>
              </a:r>
            </a:p>
          </p:txBody>
        </p:sp>
        <p:sp>
          <p:nvSpPr>
            <p:cNvPr id="137" name="Shape 38">
              <a:extLst>
                <a:ext uri="{FF2B5EF4-FFF2-40B4-BE49-F238E27FC236}">
                  <a16:creationId xmlns:a16="http://schemas.microsoft.com/office/drawing/2014/main" id="{8D4E868D-0B7C-C45A-3CF8-D5F704B58CD8}"/>
                </a:ext>
              </a:extLst>
            </p:cNvPr>
            <p:cNvSpPr/>
            <p:nvPr/>
          </p:nvSpPr>
          <p:spPr>
            <a:xfrm>
              <a:off x="3813048" y="3530160"/>
              <a:ext cx="2459736" cy="12801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/>
          </p:spPr>
          <p:txBody>
            <a:bodyPr/>
            <a:lstStyle/>
            <a:p>
              <a:endParaRPr lang="en-US" sz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" name="Text 39">
              <a:extLst>
                <a:ext uri="{FF2B5EF4-FFF2-40B4-BE49-F238E27FC236}">
                  <a16:creationId xmlns:a16="http://schemas.microsoft.com/office/drawing/2014/main" id="{1EB5B02E-7EF6-3085-6BA2-FAFD9C77DCB4}"/>
                </a:ext>
              </a:extLst>
            </p:cNvPr>
            <p:cNvSpPr/>
            <p:nvPr/>
          </p:nvSpPr>
          <p:spPr>
            <a:xfrm>
              <a:off x="3977640" y="3621600"/>
              <a:ext cx="218541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" b="0" i="0" u="none" strike="noStrike" kern="0" cap="none" spc="300" normalizeH="0" baseline="0" noProof="0">
                  <a:ln>
                    <a:noFill/>
                  </a:ln>
                  <a:solidFill>
                    <a:srgbClr val="FFFFFF">
                      <a:lumMod val="95000"/>
                    </a:srgbClr>
                  </a:solidFill>
                  <a:effectLst/>
                  <a:uLnTx/>
                  <a:uFillTx/>
                  <a:latin typeface="Graphik-Light" panose="020B0403030202060203" pitchFamily="34" charset="0"/>
                </a:rPr>
                <a:t>DISRUPT</a:t>
              </a:r>
            </a:p>
          </p:txBody>
        </p:sp>
        <p:sp>
          <p:nvSpPr>
            <p:cNvPr id="143" name="Text 40">
              <a:extLst>
                <a:ext uri="{FF2B5EF4-FFF2-40B4-BE49-F238E27FC236}">
                  <a16:creationId xmlns:a16="http://schemas.microsoft.com/office/drawing/2014/main" id="{3377FBF5-500C-0F78-0CF7-66952A3023B9}"/>
                </a:ext>
              </a:extLst>
            </p:cNvPr>
            <p:cNvSpPr/>
            <p:nvPr/>
          </p:nvSpPr>
          <p:spPr>
            <a:xfrm>
              <a:off x="3977640" y="3822768"/>
              <a:ext cx="2185416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Disrupt with Infra Arch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Resilience &amp; Agility</a:t>
              </a:r>
            </a:p>
          </p:txBody>
        </p:sp>
        <p:sp>
          <p:nvSpPr>
            <p:cNvPr id="148" name="Shape 43">
              <a:extLst>
                <a:ext uri="{FF2B5EF4-FFF2-40B4-BE49-F238E27FC236}">
                  <a16:creationId xmlns:a16="http://schemas.microsoft.com/office/drawing/2014/main" id="{8A702099-14E0-4991-2C99-B64166B4F847}"/>
                </a:ext>
              </a:extLst>
            </p:cNvPr>
            <p:cNvSpPr/>
            <p:nvPr/>
          </p:nvSpPr>
          <p:spPr>
            <a:xfrm>
              <a:off x="6437376" y="3530160"/>
              <a:ext cx="2459736" cy="1280160"/>
            </a:xfrm>
            <a:prstGeom prst="rect">
              <a:avLst/>
            </a:prstGeom>
            <a:solidFill>
              <a:srgbClr val="A100FF"/>
            </a:solidFill>
            <a:ln/>
          </p:spPr>
          <p:txBody>
            <a:bodyPr/>
            <a:lstStyle/>
            <a:p>
              <a:endParaRPr lang="en-US" sz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0" name="Text 44">
              <a:extLst>
                <a:ext uri="{FF2B5EF4-FFF2-40B4-BE49-F238E27FC236}">
                  <a16:creationId xmlns:a16="http://schemas.microsoft.com/office/drawing/2014/main" id="{9EFEECFD-538D-C34D-8BF7-B937DC6B7EC3}"/>
                </a:ext>
              </a:extLst>
            </p:cNvPr>
            <p:cNvSpPr/>
            <p:nvPr/>
          </p:nvSpPr>
          <p:spPr>
            <a:xfrm>
              <a:off x="6601968" y="3621600"/>
              <a:ext cx="218541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" b="0" i="0" u="none" strike="noStrike" kern="0" cap="none" spc="300" normalizeH="0" baseline="0" noProof="0">
                  <a:ln>
                    <a:noFill/>
                  </a:ln>
                  <a:solidFill>
                    <a:srgbClr val="FFFFFF">
                      <a:lumMod val="95000"/>
                    </a:srgbClr>
                  </a:solidFill>
                  <a:effectLst/>
                  <a:uLnTx/>
                  <a:uFillTx/>
                  <a:latin typeface="Graphik-Light" panose="020B0403030202060203" pitchFamily="34" charset="0"/>
                </a:rPr>
                <a:t>ENABLE AI</a:t>
              </a:r>
            </a:p>
          </p:txBody>
        </p:sp>
        <p:sp>
          <p:nvSpPr>
            <p:cNvPr id="151" name="Text 45">
              <a:extLst>
                <a:ext uri="{FF2B5EF4-FFF2-40B4-BE49-F238E27FC236}">
                  <a16:creationId xmlns:a16="http://schemas.microsoft.com/office/drawing/2014/main" id="{F801FBE4-CB58-4AA9-102E-8DE7C1EA6389}"/>
                </a:ext>
              </a:extLst>
            </p:cNvPr>
            <p:cNvSpPr/>
            <p:nvPr/>
          </p:nvSpPr>
          <p:spPr>
            <a:xfrm>
              <a:off x="6601968" y="3822768"/>
              <a:ext cx="2185416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Enable AI Infra with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best value &amp; TTM</a:t>
              </a:r>
            </a:p>
          </p:txBody>
        </p:sp>
        <p:sp>
          <p:nvSpPr>
            <p:cNvPr id="152" name="Shape 48">
              <a:extLst>
                <a:ext uri="{FF2B5EF4-FFF2-40B4-BE49-F238E27FC236}">
                  <a16:creationId xmlns:a16="http://schemas.microsoft.com/office/drawing/2014/main" id="{A704549C-AF78-CD7C-B4D6-C9637D668480}"/>
                </a:ext>
              </a:extLst>
            </p:cNvPr>
            <p:cNvSpPr/>
            <p:nvPr/>
          </p:nvSpPr>
          <p:spPr>
            <a:xfrm>
              <a:off x="9061704" y="3530160"/>
              <a:ext cx="2459736" cy="12801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3" name="Text 49">
              <a:extLst>
                <a:ext uri="{FF2B5EF4-FFF2-40B4-BE49-F238E27FC236}">
                  <a16:creationId xmlns:a16="http://schemas.microsoft.com/office/drawing/2014/main" id="{9D22145B-F788-F20D-0ECA-3D12E4A5E39C}"/>
                </a:ext>
              </a:extLst>
            </p:cNvPr>
            <p:cNvSpPr/>
            <p:nvPr/>
          </p:nvSpPr>
          <p:spPr>
            <a:xfrm>
              <a:off x="9226296" y="3621600"/>
              <a:ext cx="218541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" b="0" i="0" u="none" strike="noStrike" kern="0" cap="none" spc="300" normalizeH="0" baseline="0" noProof="0">
                  <a:ln>
                    <a:noFill/>
                  </a:ln>
                  <a:solidFill>
                    <a:srgbClr val="FFFFFF">
                      <a:lumMod val="95000"/>
                    </a:srgbClr>
                  </a:solidFill>
                  <a:effectLst/>
                  <a:uLnTx/>
                  <a:uFillTx/>
                  <a:latin typeface="Graphik-Light" panose="020B0403030202060203" pitchFamily="34" charset="0"/>
                </a:rPr>
                <a:t>INTEGRATE</a:t>
              </a:r>
            </a:p>
          </p:txBody>
        </p:sp>
        <p:sp>
          <p:nvSpPr>
            <p:cNvPr id="154" name="Text 50">
              <a:extLst>
                <a:ext uri="{FF2B5EF4-FFF2-40B4-BE49-F238E27FC236}">
                  <a16:creationId xmlns:a16="http://schemas.microsoft.com/office/drawing/2014/main" id="{E2C1DD56-2447-F662-BAF7-E08D7FA610F7}"/>
                </a:ext>
              </a:extLst>
            </p:cNvPr>
            <p:cNvSpPr/>
            <p:nvPr/>
          </p:nvSpPr>
          <p:spPr>
            <a:xfrm>
              <a:off x="9226296" y="3822768"/>
              <a:ext cx="2185416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Enable Secure Global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Integration with Assurance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40233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46050-2262-1DEB-582B-C2F0FCD5F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C5EF4FE6-A90A-D883-754A-2E7ADC9A66D6}"/>
              </a:ext>
            </a:extLst>
          </p:cNvPr>
          <p:cNvSpPr/>
          <p:nvPr/>
        </p:nvSpPr>
        <p:spPr>
          <a:xfrm>
            <a:off x="556466" y="5173761"/>
            <a:ext cx="1258047" cy="1787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>
              <a:defRPr/>
            </a:pPr>
            <a:r>
              <a:rPr lang="en-US" sz="900">
                <a:solidFill>
                  <a:schemeClr val="tx1"/>
                </a:solidFill>
                <a:latin typeface="Graphik-Medium" panose="020B0603030202060203" pitchFamily="34" charset="0"/>
              </a:rPr>
              <a:t>Driving CIO priorities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5B38221-5A9D-8F8B-8C0C-915A2A5EB143}"/>
              </a:ext>
            </a:extLst>
          </p:cNvPr>
          <p:cNvCxnSpPr>
            <a:cxnSpLocks/>
          </p:cNvCxnSpPr>
          <p:nvPr/>
        </p:nvCxnSpPr>
        <p:spPr>
          <a:xfrm>
            <a:off x="1814513" y="5263134"/>
            <a:ext cx="2595562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1768094-BDFA-E8D8-6D36-406F00113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1"/>
            <a:ext cx="4500080" cy="590931"/>
          </a:xfrm>
        </p:spPr>
        <p:txBody>
          <a:bodyPr/>
          <a:lstStyle/>
          <a:p>
            <a:r>
              <a:rPr lang="en-US" sz="2400">
                <a:latin typeface="Graphik-SemiboldItalic" panose="020B0703030202060203" pitchFamily="34" charset="0"/>
              </a:rPr>
              <a:t>Empowering sovereign,</a:t>
            </a:r>
            <a:br>
              <a:rPr lang="en-US" sz="2400">
                <a:latin typeface="Graphik-SemiboldItalic" panose="020B0703030202060203" pitchFamily="34" charset="0"/>
              </a:rPr>
            </a:br>
            <a:r>
              <a:rPr lang="en-US" sz="2400">
                <a:latin typeface="Graphik-SemiboldItalic" panose="020B0703030202060203" pitchFamily="34" charset="0"/>
              </a:rPr>
              <a:t>sustainable, and secure AI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CB64ED2-FF2C-B10D-6328-783E004585C0}"/>
              </a:ext>
            </a:extLst>
          </p:cNvPr>
          <p:cNvSpPr/>
          <p:nvPr/>
        </p:nvSpPr>
        <p:spPr>
          <a:xfrm>
            <a:off x="556466" y="288250"/>
            <a:ext cx="3383280" cy="1787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60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-Light" panose="020B0403030202060203" pitchFamily="34" charset="0"/>
              </a:rPr>
              <a:t>HOW WE’RE HELPING CLIENTS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BDD483-6EC0-B0F7-9241-69AE7D83E0B4}"/>
              </a:ext>
            </a:extLst>
          </p:cNvPr>
          <p:cNvSpPr/>
          <p:nvPr/>
        </p:nvSpPr>
        <p:spPr>
          <a:xfrm>
            <a:off x="556466" y="5458111"/>
            <a:ext cx="1223408" cy="531720"/>
          </a:xfrm>
          <a:prstGeom prst="rect">
            <a:avLst/>
          </a:prstGeom>
          <a:solidFill>
            <a:schemeClr val="accent2">
              <a:lumMod val="9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Medium" panose="020B0603030202060203" pitchFamily="34" charset="0"/>
              </a:rPr>
              <a:t>Optimizing Costs &amp; Value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7A7BC3A-3F8E-A130-6FE7-23F13EB3106D}"/>
              </a:ext>
            </a:extLst>
          </p:cNvPr>
          <p:cNvSpPr/>
          <p:nvPr/>
        </p:nvSpPr>
        <p:spPr>
          <a:xfrm>
            <a:off x="1871566" y="5458111"/>
            <a:ext cx="1223408" cy="531720"/>
          </a:xfrm>
          <a:prstGeom prst="rect">
            <a:avLst/>
          </a:prstGeom>
          <a:solidFill>
            <a:schemeClr val="accent2">
              <a:lumMod val="9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Medium" panose="020B0603030202060203" pitchFamily="34" charset="0"/>
              </a:rPr>
              <a:t>Resilience &amp; </a:t>
            </a:r>
            <a:b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Medium" panose="020B0603030202060203" pitchFamily="34" charset="0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Medium" panose="020B0603030202060203" pitchFamily="34" charset="0"/>
              </a:rPr>
              <a:t>Agility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5238BA9-0F01-D460-C5B9-B45AC890EDFD}"/>
              </a:ext>
            </a:extLst>
          </p:cNvPr>
          <p:cNvSpPr/>
          <p:nvPr/>
        </p:nvSpPr>
        <p:spPr>
          <a:xfrm>
            <a:off x="3186667" y="5458111"/>
            <a:ext cx="1223408" cy="531720"/>
          </a:xfrm>
          <a:prstGeom prst="rect">
            <a:avLst/>
          </a:prstGeom>
          <a:solidFill>
            <a:schemeClr val="accent2">
              <a:lumMod val="9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Medium" panose="020B0603030202060203" pitchFamily="34" charset="0"/>
              </a:rPr>
              <a:t>Managing </a:t>
            </a:r>
            <a:b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Medium" panose="020B0603030202060203" pitchFamily="34" charset="0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Medium" panose="020B0603030202060203" pitchFamily="34" charset="0"/>
              </a:rPr>
              <a:t>Security Risk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F0A7C08-B548-028F-A9B3-23F9565C1B1D}"/>
              </a:ext>
            </a:extLst>
          </p:cNvPr>
          <p:cNvSpPr/>
          <p:nvPr/>
        </p:nvSpPr>
        <p:spPr>
          <a:xfrm>
            <a:off x="5137080" y="2407076"/>
            <a:ext cx="3208960" cy="1748281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FFFF"/>
                </a:solidFill>
                <a:latin typeface="Graphik-SemiboldItalic" panose="020B0703030202060203" pitchFamily="34" charset="0"/>
              </a:rPr>
              <a:t>20%+</a:t>
            </a:r>
          </a:p>
          <a:p>
            <a:pPr>
              <a:defRPr/>
            </a:pPr>
            <a:r>
              <a:rPr lang="en-US" sz="1200">
                <a:solidFill>
                  <a:srgbClr val="FFFFFF"/>
                </a:solidFill>
                <a:latin typeface="Graphik-Light" panose="020B0403030202060203" pitchFamily="34" charset="0"/>
              </a:rPr>
              <a:t>Lower AI workload </a:t>
            </a:r>
            <a:br>
              <a:rPr lang="en-US" sz="1200">
                <a:solidFill>
                  <a:srgbClr val="FFFFFF"/>
                </a:solidFill>
                <a:latin typeface="Graphik-Light" panose="020B0403030202060203" pitchFamily="34" charset="0"/>
              </a:rPr>
            </a:br>
            <a:r>
              <a:rPr lang="en-US" sz="1200">
                <a:solidFill>
                  <a:srgbClr val="FFFFFF"/>
                </a:solidFill>
                <a:latin typeface="Graphik-Light" panose="020B0403030202060203" pitchFamily="34" charset="0"/>
              </a:rPr>
              <a:t>operating costs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9ADF64A-C2E8-108F-BA1E-5480621DD888}"/>
              </a:ext>
            </a:extLst>
          </p:cNvPr>
          <p:cNvSpPr/>
          <p:nvPr/>
        </p:nvSpPr>
        <p:spPr>
          <a:xfrm>
            <a:off x="8426573" y="2407075"/>
            <a:ext cx="3208960" cy="1748281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FFFF"/>
                </a:solidFill>
                <a:latin typeface="Graphik-SemiboldItalic" panose="020B0703030202060203" pitchFamily="34" charset="0"/>
              </a:rPr>
              <a:t>Faster</a:t>
            </a:r>
          </a:p>
          <a:p>
            <a:pPr>
              <a:defRPr/>
            </a:pPr>
            <a:r>
              <a:rPr lang="en-US" sz="1200">
                <a:solidFill>
                  <a:srgbClr val="FFFFFF"/>
                </a:solidFill>
                <a:latin typeface="Graphik-Light" panose="020B0403030202060203" pitchFamily="34" charset="0"/>
              </a:rPr>
              <a:t>Time to market for </a:t>
            </a:r>
            <a:br>
              <a:rPr lang="en-US" sz="1200">
                <a:solidFill>
                  <a:srgbClr val="FFFFFF"/>
                </a:solidFill>
                <a:latin typeface="Graphik-Light" panose="020B0403030202060203" pitchFamily="34" charset="0"/>
              </a:rPr>
            </a:br>
            <a:r>
              <a:rPr lang="en-US" sz="1200">
                <a:solidFill>
                  <a:srgbClr val="FFFFFF"/>
                </a:solidFill>
                <a:latin typeface="Graphik-Light" panose="020B0403030202060203" pitchFamily="34" charset="0"/>
              </a:rPr>
              <a:t>advanced AI solutions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83B6BBB-E195-B836-F123-BC0E41AD9C56}"/>
              </a:ext>
            </a:extLst>
          </p:cNvPr>
          <p:cNvSpPr/>
          <p:nvPr/>
        </p:nvSpPr>
        <p:spPr>
          <a:xfrm>
            <a:off x="8426573" y="572600"/>
            <a:ext cx="3208960" cy="1748281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FFFF"/>
                </a:solidFill>
                <a:latin typeface="Graphik-SemiboldItalic" panose="020B0703030202060203" pitchFamily="34" charset="0"/>
              </a:rPr>
              <a:t>25%</a:t>
            </a:r>
          </a:p>
          <a:p>
            <a:pPr>
              <a:defRPr/>
            </a:pPr>
            <a:r>
              <a:rPr lang="en-US" sz="1200">
                <a:solidFill>
                  <a:srgbClr val="FFFFFF"/>
                </a:solidFill>
                <a:latin typeface="Graphik-Light" panose="020B0403030202060203" pitchFamily="34" charset="0"/>
              </a:rPr>
              <a:t>Higher GPU </a:t>
            </a:r>
            <a:br>
              <a:rPr lang="en-US" sz="1200">
                <a:solidFill>
                  <a:srgbClr val="FFFFFF"/>
                </a:solidFill>
                <a:latin typeface="Graphik-Light" panose="020B0403030202060203" pitchFamily="34" charset="0"/>
              </a:rPr>
            </a:br>
            <a:r>
              <a:rPr lang="en-US" sz="1200">
                <a:solidFill>
                  <a:srgbClr val="FFFFFF"/>
                </a:solidFill>
                <a:latin typeface="Graphik-Light" panose="020B0403030202060203" pitchFamily="34" charset="0"/>
              </a:rPr>
              <a:t>utilization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4D2D277-DB8B-D545-6D59-D5695E94D085}"/>
              </a:ext>
            </a:extLst>
          </p:cNvPr>
          <p:cNvSpPr/>
          <p:nvPr/>
        </p:nvSpPr>
        <p:spPr>
          <a:xfrm>
            <a:off x="5137080" y="572600"/>
            <a:ext cx="3208960" cy="1748281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FFFF"/>
                </a:solidFill>
                <a:latin typeface="Graphik-SemiboldItalic" panose="020B0703030202060203" pitchFamily="34" charset="0"/>
              </a:rPr>
              <a:t>40%</a:t>
            </a:r>
          </a:p>
          <a:p>
            <a:pPr>
              <a:defRPr/>
            </a:pPr>
            <a:r>
              <a:rPr lang="en-US" sz="1200">
                <a:solidFill>
                  <a:srgbClr val="FFFFFF"/>
                </a:solidFill>
                <a:latin typeface="Graphik-Light" panose="020B0403030202060203" pitchFamily="34" charset="0"/>
              </a:rPr>
              <a:t>Faster enterprise </a:t>
            </a:r>
            <a:br>
              <a:rPr lang="en-US" sz="1200">
                <a:solidFill>
                  <a:srgbClr val="FFFFFF"/>
                </a:solidFill>
                <a:latin typeface="Graphik-Light" panose="020B0403030202060203" pitchFamily="34" charset="0"/>
              </a:rPr>
            </a:br>
            <a:r>
              <a:rPr lang="en-US" sz="1200">
                <a:solidFill>
                  <a:srgbClr val="FFFFFF"/>
                </a:solidFill>
                <a:latin typeface="Graphik-Light" panose="020B0403030202060203" pitchFamily="34" charset="0"/>
              </a:rPr>
              <a:t>customer onboarding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B99E28-D874-E8E5-7CF0-9652B23AC8A0}"/>
              </a:ext>
            </a:extLst>
          </p:cNvPr>
          <p:cNvSpPr/>
          <p:nvPr/>
        </p:nvSpPr>
        <p:spPr>
          <a:xfrm>
            <a:off x="5137080" y="4241552"/>
            <a:ext cx="3208960" cy="1748281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r>
              <a:rPr lang="en-US" sz="2800">
                <a:solidFill>
                  <a:srgbClr val="FFFFFF"/>
                </a:solidFill>
                <a:latin typeface="Graphik-SemiboldItalic" panose="020B0703030202060203" pitchFamily="34" charset="0"/>
              </a:rPr>
              <a:t>~55%</a:t>
            </a:r>
          </a:p>
          <a:p>
            <a:pPr>
              <a:defRPr/>
            </a:pPr>
            <a:r>
              <a:rPr lang="en-US" sz="1200">
                <a:solidFill>
                  <a:srgbClr val="FFFFFF"/>
                </a:solidFill>
                <a:latin typeface="Graphik-Light" panose="020B0403030202060203" pitchFamily="34" charset="0"/>
              </a:rPr>
              <a:t>Reduction in inference cost per million tokens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097B0F9-46BD-A85F-8EFF-9187E73748C1}"/>
              </a:ext>
            </a:extLst>
          </p:cNvPr>
          <p:cNvSpPr/>
          <p:nvPr/>
        </p:nvSpPr>
        <p:spPr>
          <a:xfrm>
            <a:off x="556466" y="1339318"/>
            <a:ext cx="3383280" cy="1787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lvl="0">
              <a:defRPr/>
            </a:pPr>
            <a:r>
              <a:rPr lang="en-US" sz="700" spc="600">
                <a:solidFill>
                  <a:srgbClr val="FFFFFF">
                    <a:lumMod val="65000"/>
                  </a:srgbClr>
                </a:solidFill>
                <a:latin typeface="Graphik-Light" panose="020B0403030202060203" pitchFamily="34" charset="0"/>
              </a:rPr>
              <a:t>COREAI | COREFACTORY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56E36CF5-1539-C5E1-751B-49062F8FE36E}"/>
              </a:ext>
            </a:extLst>
          </p:cNvPr>
          <p:cNvSpPr txBox="1">
            <a:spLocks/>
          </p:cNvSpPr>
          <p:nvPr/>
        </p:nvSpPr>
        <p:spPr>
          <a:xfrm>
            <a:off x="556467" y="1602390"/>
            <a:ext cx="3853608" cy="201593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37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Graphik-SemiboldItalic" panose="020B0503030202060203" pitchFamily="34" charset="77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Light" panose="020B0403030202060203" pitchFamily="34" charset="0"/>
              </a:rPr>
              <a:t>A leading Nordic telecom firm partnered with Accenture to build a Sovereign AI Factory – a production-grade platform delivering secure, large-scale AI services to enterprise and public sector customers.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Light" panose="020B0403030202060203" pitchFamily="34" charset="0"/>
              </a:rPr>
              <a:t>We executed a full platform assessment across compute, storage, networking, and software – followed by security hardening, GPU-fabric optimization, observability, and FinOps practices.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Light" panose="020B0403030202060203" pitchFamily="34" charset="0"/>
              </a:rPr>
              <a:t>Accenture and the client will jointly operate the core infrastructure and go to market with co-created AI solutions.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F3DCD39-0806-0E22-E4E1-589988D095FC}"/>
              </a:ext>
            </a:extLst>
          </p:cNvPr>
          <p:cNvSpPr/>
          <p:nvPr/>
        </p:nvSpPr>
        <p:spPr>
          <a:xfrm>
            <a:off x="556466" y="3926252"/>
            <a:ext cx="3853608" cy="1158131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8720" tIns="182880" bIns="91440" rtlCol="0" anchor="t"/>
          <a:lstStyle/>
          <a:p>
            <a:r>
              <a:rPr lang="en-US" sz="1200" dirty="0">
                <a:latin typeface="Graphik-SemiboldItalic" panose="020B0703030202060203" pitchFamily="34" charset="0"/>
              </a:rPr>
              <a:t>Thomas Skjelbred</a:t>
            </a:r>
          </a:p>
          <a:p>
            <a:r>
              <a:rPr lang="en-US" sz="1200" dirty="0">
                <a:latin typeface="Graphik-SemiboldItalic" panose="020B0703030202060203" pitchFamily="34" charset="0"/>
              </a:rPr>
              <a:t>Telenor Nordics, COO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3BB6ABE-3857-815E-840D-2979BA575192}"/>
              </a:ext>
            </a:extLst>
          </p:cNvPr>
          <p:cNvSpPr/>
          <p:nvPr/>
        </p:nvSpPr>
        <p:spPr>
          <a:xfrm>
            <a:off x="694349" y="4051300"/>
            <a:ext cx="920107" cy="92010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896F3EDB-48B2-6B79-13F9-E522AAA152C8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65192" y="4770120"/>
            <a:ext cx="846027" cy="242114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19D9B026-8FC0-22D4-31F9-902C28A3683E}"/>
              </a:ext>
            </a:extLst>
          </p:cNvPr>
          <p:cNvSpPr/>
          <p:nvPr/>
        </p:nvSpPr>
        <p:spPr>
          <a:xfrm>
            <a:off x="8426573" y="4241551"/>
            <a:ext cx="3208960" cy="1748281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FFFF"/>
                </a:solidFill>
                <a:latin typeface="Graphik-SemiboldItalic" panose="020B0703030202060203" pitchFamily="34" charset="0"/>
              </a:rPr>
              <a:t>~2.8x</a:t>
            </a:r>
          </a:p>
          <a:p>
            <a:pPr>
              <a:defRPr/>
            </a:pPr>
            <a:r>
              <a:rPr lang="en-US" sz="1200">
                <a:solidFill>
                  <a:srgbClr val="FFFFFF"/>
                </a:solidFill>
                <a:latin typeface="Graphik-Light" panose="020B0403030202060203" pitchFamily="34" charset="0"/>
              </a:rPr>
              <a:t>Improvement in token production efficiency per watt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2127CF-2261-60A5-F285-CE2E2714AD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349" y="4051300"/>
            <a:ext cx="920107" cy="92010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545362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DD831-5404-5B44-C742-39FEDC708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EAB9759-22BF-9C16-A919-AA98081D0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Graphik-SemiboldItalic" panose="020B0703030202060203" pitchFamily="34" charset="0"/>
              </a:rPr>
              <a:t>Reality Check – Proof of Concepts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B9ED94-FC6D-CDF1-1EF9-EBB8AD56753C}"/>
              </a:ext>
            </a:extLst>
          </p:cNvPr>
          <p:cNvSpPr/>
          <p:nvPr/>
        </p:nvSpPr>
        <p:spPr>
          <a:xfrm>
            <a:off x="462312" y="1619774"/>
            <a:ext cx="2178434" cy="1080893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A2AA81-C0D4-055A-06C5-F49FC17A5D93}"/>
              </a:ext>
            </a:extLst>
          </p:cNvPr>
          <p:cNvSpPr/>
          <p:nvPr/>
        </p:nvSpPr>
        <p:spPr>
          <a:xfrm>
            <a:off x="462312" y="2961408"/>
            <a:ext cx="2178434" cy="10808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t"/>
          <a:lstStyle/>
          <a:p>
            <a:r>
              <a:rPr lang="en-US" sz="1050" dirty="0">
                <a:solidFill>
                  <a:schemeClr val="tx1"/>
                </a:solidFill>
                <a:latin typeface="Graphik-Light" panose="020B0403030202060203" pitchFamily="34" charset="0"/>
              </a:rPr>
              <a:t>Agents for autonomous triage and resolution of operational incidents, proactive problem identification, knowledge article creation, capacity reporting, incident resolution recommendation, &amp; change analysis.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8E79D8-2CE9-D9BA-5102-2F90F74DD23A}"/>
              </a:ext>
            </a:extLst>
          </p:cNvPr>
          <p:cNvSpPr/>
          <p:nvPr/>
        </p:nvSpPr>
        <p:spPr>
          <a:xfrm>
            <a:off x="2739933" y="1628626"/>
            <a:ext cx="2178434" cy="1080893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3CFE860-8A25-B698-6876-03E7BC8D87F8}"/>
              </a:ext>
            </a:extLst>
          </p:cNvPr>
          <p:cNvSpPr/>
          <p:nvPr/>
        </p:nvSpPr>
        <p:spPr>
          <a:xfrm>
            <a:off x="2739933" y="2961408"/>
            <a:ext cx="2178434" cy="10808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t"/>
          <a:lstStyle/>
          <a:p>
            <a:r>
              <a:rPr lang="en-US" sz="1050">
                <a:solidFill>
                  <a:schemeClr val="tx1"/>
                </a:solidFill>
                <a:latin typeface="Graphik-Light" panose="020B0403030202060203" pitchFamily="34" charset="0"/>
              </a:rPr>
              <a:t>Agent for incident resolution recommendation, and a Gen AI chatbot for end-user support during the SAP S4 HANA transformation.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394EFB3-748E-E2E6-5EBB-C2523C15B8AF}"/>
              </a:ext>
            </a:extLst>
          </p:cNvPr>
          <p:cNvSpPr/>
          <p:nvPr/>
        </p:nvSpPr>
        <p:spPr>
          <a:xfrm>
            <a:off x="5017555" y="1628626"/>
            <a:ext cx="2178434" cy="1080893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25E91F-94F3-D861-4FB8-D0CB392FBC70}"/>
              </a:ext>
            </a:extLst>
          </p:cNvPr>
          <p:cNvSpPr/>
          <p:nvPr/>
        </p:nvSpPr>
        <p:spPr>
          <a:xfrm>
            <a:off x="7273633" y="2961408"/>
            <a:ext cx="2178434" cy="10808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t"/>
          <a:lstStyle/>
          <a:p>
            <a:r>
              <a:rPr lang="en-US" sz="1050">
                <a:solidFill>
                  <a:schemeClr val="tx1"/>
                </a:solidFill>
                <a:latin typeface="Graphik-Light" panose="020B0403030202060203" pitchFamily="34" charset="0"/>
              </a:rPr>
              <a:t>Transform Service Integration and Management (SIAM) function into an agentic delivery model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B4BE703-7504-F275-BFAB-63DF38E03A5D}"/>
              </a:ext>
            </a:extLst>
          </p:cNvPr>
          <p:cNvSpPr/>
          <p:nvPr/>
        </p:nvSpPr>
        <p:spPr>
          <a:xfrm>
            <a:off x="7295176" y="1637478"/>
            <a:ext cx="2178434" cy="1080893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E7EDF54-96BE-0545-194B-319BF193CF22}"/>
              </a:ext>
            </a:extLst>
          </p:cNvPr>
          <p:cNvSpPr/>
          <p:nvPr/>
        </p:nvSpPr>
        <p:spPr>
          <a:xfrm>
            <a:off x="9593766" y="2961408"/>
            <a:ext cx="2178434" cy="10808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t"/>
          <a:lstStyle/>
          <a:p>
            <a:r>
              <a:rPr lang="en-US" sz="1050">
                <a:solidFill>
                  <a:schemeClr val="tx1"/>
                </a:solidFill>
                <a:latin typeface="Graphik-Light" panose="020B0403030202060203" pitchFamily="34" charset="0"/>
              </a:rPr>
              <a:t>Reshape our delivery of Workplace, Collaboration, Service Desk, SIAM and ServiceNow into a new agentic infrastructure operations proposition 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A911603-92B4-6FA5-CEC4-91F24948F562}"/>
              </a:ext>
            </a:extLst>
          </p:cNvPr>
          <p:cNvSpPr/>
          <p:nvPr/>
        </p:nvSpPr>
        <p:spPr>
          <a:xfrm>
            <a:off x="9572797" y="1637478"/>
            <a:ext cx="2178434" cy="1080893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9152372-C4BF-EE12-4B10-F68935829B22}"/>
              </a:ext>
            </a:extLst>
          </p:cNvPr>
          <p:cNvSpPr/>
          <p:nvPr/>
        </p:nvSpPr>
        <p:spPr>
          <a:xfrm>
            <a:off x="5034004" y="2961408"/>
            <a:ext cx="2178434" cy="10808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t"/>
          <a:lstStyle/>
          <a:p>
            <a:r>
              <a:rPr lang="en-US" sz="1050" dirty="0">
                <a:solidFill>
                  <a:schemeClr val="tx1"/>
                </a:solidFill>
                <a:latin typeface="Graphik-Light" panose="020B0403030202060203" pitchFamily="34" charset="0"/>
              </a:rPr>
              <a:t>Agentic solutions to manage E2E infrastructure services to increase agility and cost management</a:t>
            </a: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865977A5-A9BE-9CD0-8811-AAF7158A9421}"/>
              </a:ext>
            </a:extLst>
          </p:cNvPr>
          <p:cNvSpPr txBox="1">
            <a:spLocks/>
          </p:cNvSpPr>
          <p:nvPr/>
        </p:nvSpPr>
        <p:spPr>
          <a:xfrm>
            <a:off x="462312" y="873035"/>
            <a:ext cx="11084673" cy="384048"/>
          </a:xfrm>
          <a:prstGeom prst="rect">
            <a:avLst/>
          </a:prstGeom>
        </p:spPr>
        <p:txBody>
          <a:bodyPr/>
          <a:lstStyle>
            <a:lvl1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594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189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783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377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latin typeface="Graphik-Light" panose="020B0403030202060203" pitchFamily="34" charset="0"/>
              </a:rPr>
              <a:t>We are already implementing these ideas at five </a:t>
            </a:r>
            <a:r>
              <a:rPr lang="en-US" sz="1600" dirty="0" err="1">
                <a:latin typeface="Graphik-Light" panose="020B0403030202060203" pitchFamily="34" charset="0"/>
              </a:rPr>
              <a:t>PoCs</a:t>
            </a:r>
            <a:endParaRPr lang="en-US" sz="1600" b="1" dirty="0">
              <a:latin typeface="Graphik-Light" panose="020B040303020206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FDD865-3087-511F-6D79-5DBBCC1BC5BC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0444" y1="28667" x2="40444" y2="28667"/>
                        <a14:foregroundMark x1="51778" y1="31222" x2="51778" y2="31222"/>
                        <a14:foregroundMark x1="64444" y1="30667" x2="64444" y2="30667"/>
                        <a14:foregroundMark x1="69889" y1="56222" x2="69889" y2="56222"/>
                        <a14:foregroundMark x1="72889" y1="71222" x2="72889" y2="71222"/>
                        <a14:foregroundMark x1="30000" y1="57333" x2="30000" y2="57333"/>
                      </a14:backgroundRemoval>
                    </a14:imgEffect>
                    <a14:imgEffect>
                      <a14:artisticGlowDiffused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38675" y="1730802"/>
            <a:ext cx="861575" cy="8615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FE60F5-53F7-7D9B-C252-EEA05B0FBFE2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33002" b="35680"/>
          <a:stretch>
            <a:fillRect/>
          </a:stretch>
        </p:blipFill>
        <p:spPr>
          <a:xfrm>
            <a:off x="3191607" y="1969961"/>
            <a:ext cx="1277768" cy="400181"/>
          </a:xfrm>
          <a:prstGeom prst="rect">
            <a:avLst/>
          </a:prstGeom>
        </p:spPr>
      </p:pic>
      <p:pic>
        <p:nvPicPr>
          <p:cNvPr id="1026" name="Picture 2" descr="Innomotics – The brand for the new leading supplier of ...">
            <a:extLst>
              <a:ext uri="{FF2B5EF4-FFF2-40B4-BE49-F238E27FC236}">
                <a16:creationId xmlns:a16="http://schemas.microsoft.com/office/drawing/2014/main" id="{4EC7F725-2EE7-2A49-3A06-74ABE35F4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2189" y="1671974"/>
            <a:ext cx="1793768" cy="1032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hames Water - The UK's largest water ...">
            <a:extLst>
              <a:ext uri="{FF2B5EF4-FFF2-40B4-BE49-F238E27FC236}">
                <a16:creationId xmlns:a16="http://schemas.microsoft.com/office/drawing/2014/main" id="{FD753380-AC1D-DB23-CC1D-B14BFB40A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140" y="1745059"/>
            <a:ext cx="863418" cy="86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AutoShape 8" descr="Corebridge Financial home page">
            <a:extLst>
              <a:ext uri="{FF2B5EF4-FFF2-40B4-BE49-F238E27FC236}">
                <a16:creationId xmlns:a16="http://schemas.microsoft.com/office/drawing/2014/main" id="{76149BDB-727A-5079-98EB-2A4E9C5D77E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31252A9-5CE5-D857-5F2C-CFAB232358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5459" t="29948" r="8664" b="27627"/>
          <a:stretch>
            <a:fillRect/>
          </a:stretch>
        </p:blipFill>
        <p:spPr>
          <a:xfrm>
            <a:off x="5302890" y="1856468"/>
            <a:ext cx="1640662" cy="62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276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68E36A-0CAA-4279-257B-CADA416E5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B1E754F-754A-4E42-CFC3-8D639CB374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0515086"/>
              </p:ext>
            </p:extLst>
          </p:nvPr>
        </p:nvGraphicFramePr>
        <p:xfrm>
          <a:off x="2337160" y="1348675"/>
          <a:ext cx="6959600" cy="4595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F990628-1F95-D144-6C87-EE57E01CC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44710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z="2800">
                <a:latin typeface="Graphik-SemiboldItalic" panose="020B0703030202060203" pitchFamily="34" charset="0"/>
              </a:rPr>
              <a:t>Global Infrastructure Services business will even get bigger</a:t>
            </a:r>
          </a:p>
        </p:txBody>
      </p:sp>
      <p:sp>
        <p:nvSpPr>
          <p:cNvPr id="7" name="Title 34">
            <a:extLst>
              <a:ext uri="{FF2B5EF4-FFF2-40B4-BE49-F238E27FC236}">
                <a16:creationId xmlns:a16="http://schemas.microsoft.com/office/drawing/2014/main" id="{B98029AC-B473-EFFE-5FBF-E20930333C91}"/>
              </a:ext>
            </a:extLst>
          </p:cNvPr>
          <p:cNvSpPr txBox="1">
            <a:spLocks/>
          </p:cNvSpPr>
          <p:nvPr/>
        </p:nvSpPr>
        <p:spPr>
          <a:xfrm>
            <a:off x="6897567" y="5435928"/>
            <a:ext cx="935533" cy="282947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3851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MFaaS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  <a:p>
            <a:pPr marL="0" marR="0" lvl="0" indent="0" algn="r" defTabSz="913851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US$ 14 bn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9" name="Title 34">
            <a:extLst>
              <a:ext uri="{FF2B5EF4-FFF2-40B4-BE49-F238E27FC236}">
                <a16:creationId xmlns:a16="http://schemas.microsoft.com/office/drawing/2014/main" id="{0A290D17-5A9E-7B7B-FFE4-A5FAB48BE01E}"/>
              </a:ext>
            </a:extLst>
          </p:cNvPr>
          <p:cNvSpPr txBox="1">
            <a:spLocks/>
          </p:cNvSpPr>
          <p:nvPr/>
        </p:nvSpPr>
        <p:spPr>
          <a:xfrm>
            <a:off x="6567356" y="4221867"/>
            <a:ext cx="1314837" cy="3188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Network Modernization</a:t>
            </a:r>
          </a:p>
          <a:p>
            <a:pPr marL="0" marR="0" lvl="0" indent="0" algn="l" defTabSz="913851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US$ 22 bn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0" name="Title 34">
            <a:extLst>
              <a:ext uri="{FF2B5EF4-FFF2-40B4-BE49-F238E27FC236}">
                <a16:creationId xmlns:a16="http://schemas.microsoft.com/office/drawing/2014/main" id="{40C24B35-9C1E-1D2F-92FB-6050996B6E2B}"/>
              </a:ext>
            </a:extLst>
          </p:cNvPr>
          <p:cNvSpPr txBox="1">
            <a:spLocks/>
          </p:cNvSpPr>
          <p:nvPr/>
        </p:nvSpPr>
        <p:spPr>
          <a:xfrm>
            <a:off x="4560674" y="5298664"/>
            <a:ext cx="1136353" cy="418576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Infrastructure Managed Services</a:t>
            </a:r>
          </a:p>
          <a:p>
            <a:pPr marL="0" marR="0" lvl="0" indent="0" algn="l" defTabSz="913851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US$ 168 bn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4" name="Title 34">
            <a:extLst>
              <a:ext uri="{FF2B5EF4-FFF2-40B4-BE49-F238E27FC236}">
                <a16:creationId xmlns:a16="http://schemas.microsoft.com/office/drawing/2014/main" id="{09A19BE4-96E5-C33F-F072-E7D32BDCF4B5}"/>
              </a:ext>
            </a:extLst>
          </p:cNvPr>
          <p:cNvSpPr txBox="1">
            <a:spLocks/>
          </p:cNvSpPr>
          <p:nvPr/>
        </p:nvSpPr>
        <p:spPr>
          <a:xfrm>
            <a:off x="3352553" y="2066428"/>
            <a:ext cx="1147005" cy="26468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Full-stack FinOps</a:t>
            </a:r>
          </a:p>
          <a:p>
            <a:pPr marL="0" marR="0" lvl="0" indent="0" algn="r" defTabSz="913851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US$ 7 bn 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D15F8A57-E05A-85EE-F1D8-13C68ACD5E12}"/>
              </a:ext>
            </a:extLst>
          </p:cNvPr>
          <p:cNvSpPr txBox="1">
            <a:spLocks/>
          </p:cNvSpPr>
          <p:nvPr/>
        </p:nvSpPr>
        <p:spPr>
          <a:xfrm>
            <a:off x="2891163" y="1306055"/>
            <a:ext cx="367781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460073"/>
                </a:solidFill>
                <a:effectLst/>
                <a:uLnTx/>
                <a:uFillTx/>
                <a:latin typeface="Graphik-Medium" panose="020B0603030202060203" pitchFamily="34" charset="0"/>
                <a:ea typeface="+mn-ea"/>
                <a:cs typeface="+mn-cs"/>
              </a:rPr>
              <a:t>Addressable Market Size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460073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(US$ bn, 2026)*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0CF5513D-0008-7F4F-975C-72E479632D4C}"/>
              </a:ext>
            </a:extLst>
          </p:cNvPr>
          <p:cNvSpPr txBox="1">
            <a:spLocks/>
          </p:cNvSpPr>
          <p:nvPr/>
        </p:nvSpPr>
        <p:spPr>
          <a:xfrm rot="16200000">
            <a:off x="1440061" y="3554196"/>
            <a:ext cx="1663918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CAGR %, ’2026 – 2030</a:t>
            </a:r>
          </a:p>
        </p:txBody>
      </p:sp>
      <p:sp>
        <p:nvSpPr>
          <p:cNvPr id="22" name="Title 34">
            <a:extLst>
              <a:ext uri="{FF2B5EF4-FFF2-40B4-BE49-F238E27FC236}">
                <a16:creationId xmlns:a16="http://schemas.microsoft.com/office/drawing/2014/main" id="{FD5103EA-4C77-C487-8269-A024AA61820D}"/>
              </a:ext>
            </a:extLst>
          </p:cNvPr>
          <p:cNvSpPr txBox="1">
            <a:spLocks/>
          </p:cNvSpPr>
          <p:nvPr/>
        </p:nvSpPr>
        <p:spPr>
          <a:xfrm>
            <a:off x="6964458" y="2784401"/>
            <a:ext cx="930084" cy="267446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Edge Services</a:t>
            </a:r>
          </a:p>
          <a:p>
            <a:pPr marL="0" marR="0" lvl="0" indent="0" algn="l" defTabSz="913851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US$ 52 bn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4" name="Title 34">
            <a:extLst>
              <a:ext uri="{FF2B5EF4-FFF2-40B4-BE49-F238E27FC236}">
                <a16:creationId xmlns:a16="http://schemas.microsoft.com/office/drawing/2014/main" id="{33AE95D7-8C38-7A0F-246F-BD780F2F8610}"/>
              </a:ext>
            </a:extLst>
          </p:cNvPr>
          <p:cNvSpPr txBox="1">
            <a:spLocks/>
          </p:cNvSpPr>
          <p:nvPr/>
        </p:nvSpPr>
        <p:spPr>
          <a:xfrm>
            <a:off x="6356869" y="2023791"/>
            <a:ext cx="1081397" cy="35702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3851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AI Infrastructure Services </a:t>
            </a:r>
          </a:p>
          <a:p>
            <a:pPr marL="0" marR="0" lvl="0" indent="0" algn="r" defTabSz="913851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US$ 33 bn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5" name="Title 34">
            <a:extLst>
              <a:ext uri="{FF2B5EF4-FFF2-40B4-BE49-F238E27FC236}">
                <a16:creationId xmlns:a16="http://schemas.microsoft.com/office/drawing/2014/main" id="{4EB66285-E512-D316-FB9F-933A72EA5052}"/>
              </a:ext>
            </a:extLst>
          </p:cNvPr>
          <p:cNvSpPr txBox="1">
            <a:spLocks/>
          </p:cNvSpPr>
          <p:nvPr/>
        </p:nvSpPr>
        <p:spPr>
          <a:xfrm>
            <a:off x="3528787" y="3132391"/>
            <a:ext cx="1332929" cy="41857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Hybrid Infrastructure Transformation</a:t>
            </a:r>
          </a:p>
          <a:p>
            <a:pPr marL="0" marR="0" lvl="0" indent="0" algn="r" defTabSz="913851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US$ 121 bn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6" name="Title 34">
            <a:extLst>
              <a:ext uri="{FF2B5EF4-FFF2-40B4-BE49-F238E27FC236}">
                <a16:creationId xmlns:a16="http://schemas.microsoft.com/office/drawing/2014/main" id="{5F3D30ED-9C13-096E-E04A-475FF04B5EFE}"/>
              </a:ext>
            </a:extLst>
          </p:cNvPr>
          <p:cNvSpPr txBox="1">
            <a:spLocks/>
          </p:cNvSpPr>
          <p:nvPr/>
        </p:nvSpPr>
        <p:spPr>
          <a:xfrm>
            <a:off x="3422437" y="4345411"/>
            <a:ext cx="1504876" cy="41857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Data Center Consulting &amp; SI Services</a:t>
            </a:r>
          </a:p>
          <a:p>
            <a:pPr marL="0" marR="0" lvl="0" indent="0" algn="r" defTabSz="913851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US$ 8 bn`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9" name="Text Placeholder 15">
            <a:extLst>
              <a:ext uri="{FF2B5EF4-FFF2-40B4-BE49-F238E27FC236}">
                <a16:creationId xmlns:a16="http://schemas.microsoft.com/office/drawing/2014/main" id="{05CF9273-D5B1-0DA7-19AC-38E4DD3271B2}"/>
              </a:ext>
            </a:extLst>
          </p:cNvPr>
          <p:cNvSpPr txBox="1">
            <a:spLocks/>
          </p:cNvSpPr>
          <p:nvPr/>
        </p:nvSpPr>
        <p:spPr>
          <a:xfrm>
            <a:off x="2896008" y="3722582"/>
            <a:ext cx="3127248" cy="184666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algn="ctr">
              <a:buFont typeface="Arial" panose="020B0604020202020204" pitchFamily="34" charset="0"/>
              <a:buNone/>
              <a:defRPr sz="1200" spc="300">
                <a:solidFill>
                  <a:schemeClr val="bg1"/>
                </a:solidFill>
                <a:latin typeface="Graphik-Medium" panose="020B060303020206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3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Medium" panose="020B0603030202060203" pitchFamily="34" charset="0"/>
                <a:ea typeface="+mn-ea"/>
                <a:cs typeface="+mn-cs"/>
              </a:rPr>
              <a:t>CASH COWS</a:t>
            </a:r>
          </a:p>
        </p:txBody>
      </p:sp>
      <p:sp>
        <p:nvSpPr>
          <p:cNvPr id="40" name="Text Placeholder 15">
            <a:extLst>
              <a:ext uri="{FF2B5EF4-FFF2-40B4-BE49-F238E27FC236}">
                <a16:creationId xmlns:a16="http://schemas.microsoft.com/office/drawing/2014/main" id="{FC859FF3-6415-0E00-9811-16AD967858F9}"/>
              </a:ext>
            </a:extLst>
          </p:cNvPr>
          <p:cNvSpPr txBox="1">
            <a:spLocks/>
          </p:cNvSpPr>
          <p:nvPr/>
        </p:nvSpPr>
        <p:spPr>
          <a:xfrm>
            <a:off x="6046830" y="3722582"/>
            <a:ext cx="3127248" cy="184666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3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Medium" panose="020B0603030202060203" pitchFamily="34" charset="0"/>
                <a:ea typeface="+mn-ea"/>
                <a:cs typeface="+mn-cs"/>
              </a:rPr>
              <a:t>PETS</a:t>
            </a:r>
          </a:p>
        </p:txBody>
      </p:sp>
      <p:sp>
        <p:nvSpPr>
          <p:cNvPr id="41" name="Text Placeholder 15">
            <a:extLst>
              <a:ext uri="{FF2B5EF4-FFF2-40B4-BE49-F238E27FC236}">
                <a16:creationId xmlns:a16="http://schemas.microsoft.com/office/drawing/2014/main" id="{999D4240-8408-E6CD-6E9C-355C8CD987B6}"/>
              </a:ext>
            </a:extLst>
          </p:cNvPr>
          <p:cNvSpPr txBox="1">
            <a:spLocks/>
          </p:cNvSpPr>
          <p:nvPr/>
        </p:nvSpPr>
        <p:spPr>
          <a:xfrm>
            <a:off x="2896008" y="1582551"/>
            <a:ext cx="3127248" cy="184666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algn="ctr">
              <a:buFont typeface="Arial" panose="020B0604020202020204" pitchFamily="34" charset="0"/>
              <a:buNone/>
              <a:defRPr sz="1200" spc="300">
                <a:solidFill>
                  <a:schemeClr val="bg1"/>
                </a:solidFill>
                <a:latin typeface="Graphik-Medium" panose="020B060303020206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3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Medium" panose="020B0603030202060203" pitchFamily="34" charset="0"/>
                <a:ea typeface="+mn-ea"/>
                <a:cs typeface="+mn-cs"/>
              </a:rPr>
              <a:t>STARS</a:t>
            </a:r>
          </a:p>
        </p:txBody>
      </p:sp>
      <p:sp>
        <p:nvSpPr>
          <p:cNvPr id="42" name="Text Placeholder 15">
            <a:extLst>
              <a:ext uri="{FF2B5EF4-FFF2-40B4-BE49-F238E27FC236}">
                <a16:creationId xmlns:a16="http://schemas.microsoft.com/office/drawing/2014/main" id="{C5D0F198-9281-603F-1B46-CE78428ED3C8}"/>
              </a:ext>
            </a:extLst>
          </p:cNvPr>
          <p:cNvSpPr txBox="1">
            <a:spLocks/>
          </p:cNvSpPr>
          <p:nvPr/>
        </p:nvSpPr>
        <p:spPr>
          <a:xfrm>
            <a:off x="6046830" y="1582551"/>
            <a:ext cx="3127248" cy="184666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algn="ctr">
              <a:buFont typeface="Arial" panose="020B0604020202020204" pitchFamily="34" charset="0"/>
              <a:buNone/>
              <a:defRPr sz="1200" spc="300">
                <a:solidFill>
                  <a:schemeClr val="bg1"/>
                </a:solidFill>
                <a:latin typeface="Graphik-Medium" panose="020B060303020206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3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Medium" panose="020B0603030202060203" pitchFamily="34" charset="0"/>
                <a:ea typeface="+mn-ea"/>
                <a:cs typeface="+mn-cs"/>
              </a:rPr>
              <a:t>QUESTION MARKS</a:t>
            </a:r>
          </a:p>
        </p:txBody>
      </p:sp>
      <p:sp>
        <p:nvSpPr>
          <p:cNvPr id="43" name="Text Placeholder 4">
            <a:extLst>
              <a:ext uri="{FF2B5EF4-FFF2-40B4-BE49-F238E27FC236}">
                <a16:creationId xmlns:a16="http://schemas.microsoft.com/office/drawing/2014/main" id="{2719ADE1-5C32-3141-740D-B64D60AEF337}"/>
              </a:ext>
            </a:extLst>
          </p:cNvPr>
          <p:cNvSpPr txBox="1">
            <a:spLocks/>
          </p:cNvSpPr>
          <p:nvPr/>
        </p:nvSpPr>
        <p:spPr>
          <a:xfrm>
            <a:off x="556467" y="937273"/>
            <a:ext cx="11176988" cy="38362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594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189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783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378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2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228594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Light" panose="020B0403030202060203" pitchFamily="34" charset="0"/>
                <a:ea typeface="+mn-ea"/>
                <a:cs typeface="+mn-cs"/>
              </a:rPr>
              <a:t>The addressable market is sizeable, but growing at different speeds which require a portfolio approach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4647F1B-3B4E-8B1E-6780-B1CE795C6005}"/>
              </a:ext>
            </a:extLst>
          </p:cNvPr>
          <p:cNvSpPr txBox="1"/>
          <p:nvPr/>
        </p:nvSpPr>
        <p:spPr>
          <a:xfrm>
            <a:off x="6042305" y="5898655"/>
            <a:ext cx="3108960" cy="27432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Medium" panose="020B0603030202060203" pitchFamily="34" charset="0"/>
                <a:ea typeface="+mn-ea"/>
                <a:cs typeface="+mn-cs"/>
              </a:rPr>
              <a:t>Accenture - Low Market Share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8D096A5-30A2-D915-9095-4BD8A13BC035}"/>
              </a:ext>
            </a:extLst>
          </p:cNvPr>
          <p:cNvSpPr txBox="1"/>
          <p:nvPr/>
        </p:nvSpPr>
        <p:spPr>
          <a:xfrm>
            <a:off x="2891163" y="5902853"/>
            <a:ext cx="3108960" cy="27432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Medium" panose="020B0603030202060203" pitchFamily="34" charset="0"/>
                <a:ea typeface="+mn-ea"/>
                <a:cs typeface="+mn-cs"/>
              </a:rPr>
              <a:t>Accenture - High Market Share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8AB229A-C802-965D-9D53-121B9A14880A}"/>
              </a:ext>
            </a:extLst>
          </p:cNvPr>
          <p:cNvSpPr txBox="1"/>
          <p:nvPr/>
        </p:nvSpPr>
        <p:spPr>
          <a:xfrm>
            <a:off x="846186" y="6494228"/>
            <a:ext cx="6096000" cy="10772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Light" panose="020B0403030202060203" pitchFamily="34" charset="0"/>
                <a:ea typeface="+mn-ea"/>
                <a:cs typeface="+mn-cs"/>
              </a:rPr>
              <a:t>Source: Gartner, Market Share Analysis: Infrastructure Implementation and Managed Services, 2024</a:t>
            </a:r>
            <a:endParaRPr kumimoji="0" lang="en-IN" sz="7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-Light" panose="020B0403030202060203" pitchFamily="34" charset="0"/>
              <a:ea typeface="+mn-ea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ADD3968-E99A-1A28-A235-5ED1D57C5C8B}"/>
              </a:ext>
            </a:extLst>
          </p:cNvPr>
          <p:cNvSpPr txBox="1"/>
          <p:nvPr/>
        </p:nvSpPr>
        <p:spPr>
          <a:xfrm>
            <a:off x="846186" y="6363404"/>
            <a:ext cx="5671226" cy="10772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Light" panose="020B0403030202060203" pitchFamily="34" charset="0"/>
                <a:ea typeface="+mn-ea"/>
                <a:cs typeface="+mn-cs"/>
              </a:rPr>
              <a:t>*</a:t>
            </a:r>
            <a:r>
              <a:rPr kumimoji="0" lang="en-IN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Light" panose="020B0403030202060203" pitchFamily="34" charset="0"/>
                <a:ea typeface="+mn-ea"/>
                <a:cs typeface="+mn-cs"/>
              </a:rPr>
              <a:t>Addressable Market for Accenture Services in 2026. </a:t>
            </a: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Light" panose="020B0403030202060203" pitchFamily="34" charset="0"/>
                <a:ea typeface="+mn-ea"/>
                <a:cs typeface="+mn-cs"/>
              </a:rPr>
              <a:t>Some of theses market estimates have overlaps with other categories on graph</a:t>
            </a:r>
          </a:p>
        </p:txBody>
      </p:sp>
      <p:graphicFrame>
        <p:nvGraphicFramePr>
          <p:cNvPr id="52" name="Table 51">
            <a:extLst>
              <a:ext uri="{FF2B5EF4-FFF2-40B4-BE49-F238E27FC236}">
                <a16:creationId xmlns:a16="http://schemas.microsoft.com/office/drawing/2014/main" id="{C2F54106-FC90-C86D-B492-DB4EC37428CC}"/>
              </a:ext>
            </a:extLst>
          </p:cNvPr>
          <p:cNvGraphicFramePr>
            <a:graphicFrameLocks noGrp="1"/>
          </p:cNvGraphicFramePr>
          <p:nvPr/>
        </p:nvGraphicFramePr>
        <p:xfrm>
          <a:off x="2884289" y="1570491"/>
          <a:ext cx="6290938" cy="4283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5469">
                  <a:extLst>
                    <a:ext uri="{9D8B030D-6E8A-4147-A177-3AD203B41FA5}">
                      <a16:colId xmlns:a16="http://schemas.microsoft.com/office/drawing/2014/main" val="2451286119"/>
                    </a:ext>
                  </a:extLst>
                </a:gridCol>
                <a:gridCol w="3145469">
                  <a:extLst>
                    <a:ext uri="{9D8B030D-6E8A-4147-A177-3AD203B41FA5}">
                      <a16:colId xmlns:a16="http://schemas.microsoft.com/office/drawing/2014/main" val="3226745801"/>
                    </a:ext>
                  </a:extLst>
                </a:gridCol>
              </a:tblGrid>
              <a:tr h="214168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3041153"/>
                  </a:ext>
                </a:extLst>
              </a:tr>
              <a:tr h="214168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8899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0919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1E00B9C-2A55-D83E-49E1-B1A582007D66}"/>
              </a:ext>
            </a:extLst>
          </p:cNvPr>
          <p:cNvSpPr txBox="1"/>
          <p:nvPr/>
        </p:nvSpPr>
        <p:spPr>
          <a:xfrm>
            <a:off x="9685272" y="1612683"/>
            <a:ext cx="2046001" cy="2693045"/>
          </a:xfrm>
          <a:prstGeom prst="rect">
            <a:avLst/>
          </a:prstGeom>
          <a:noFill/>
        </p:spPr>
        <p:txBody>
          <a:bodyPr wrap="square" lIns="0" tIns="0" rIns="0">
            <a:spAutoFit/>
          </a:bodyPr>
          <a:lstStyle/>
          <a:p>
            <a:pPr defTabSz="914400">
              <a:spcAft>
                <a:spcPts val="200"/>
              </a:spcAft>
              <a:defRPr/>
            </a:pPr>
            <a:r>
              <a:rPr lang="en-US" sz="1100" kern="0" dirty="0">
                <a:solidFill>
                  <a:srgbClr val="000000"/>
                </a:solidFill>
                <a:latin typeface="Graphik-Medium" panose="020B0603030202060203" pitchFamily="34" charset="0"/>
              </a:rPr>
              <a:t>Analyst Recognition</a:t>
            </a:r>
          </a:p>
          <a:p>
            <a:pPr marL="171450" indent="-171450" defTabSz="914400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srgbClr val="000000"/>
                </a:solidFill>
                <a:latin typeface="Graphik-Light" panose="020B0403030202060203" pitchFamily="34" charset="0"/>
              </a:rPr>
              <a:t>IDC – Leader, Hybrid IT Infrastructure Consulting and Integration Services 2026</a:t>
            </a:r>
          </a:p>
          <a:p>
            <a:pPr marL="171450" indent="-171450" defTabSz="914400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srgbClr val="000000"/>
                </a:solidFill>
                <a:latin typeface="Graphik-Light" panose="020B0403030202060203" pitchFamily="34" charset="0"/>
              </a:rPr>
              <a:t>Forrester – Leader, Application Modernization &amp; Multi-cloud Managed Services 2026</a:t>
            </a:r>
          </a:p>
          <a:p>
            <a:pPr marL="171450" indent="-171450" defTabSz="914400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srgbClr val="000000"/>
                </a:solidFill>
                <a:latin typeface="Graphik-Light" panose="020B0403030202060203" pitchFamily="34" charset="0"/>
              </a:rPr>
              <a:t>Forrester – Leader, Infrastructure Outsourcing Services Q4 2024</a:t>
            </a:r>
          </a:p>
          <a:p>
            <a:pPr marL="171450" indent="-171450" defTabSz="914400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srgbClr val="000000"/>
                </a:solidFill>
                <a:latin typeface="Graphik-Light" panose="020B0403030202060203" pitchFamily="34" charset="0"/>
              </a:rPr>
              <a:t>Gartner – Leader, Managed Network services 2024</a:t>
            </a:r>
          </a:p>
          <a:p>
            <a:pPr marL="171450" indent="-171450" defTabSz="914400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srgbClr val="000000"/>
                </a:solidFill>
                <a:latin typeface="Graphik-Light" panose="020B0403030202060203" pitchFamily="34" charset="0"/>
              </a:rPr>
              <a:t>Gartner – Leader, Outsourced Digital Workplace Services 2024</a:t>
            </a:r>
          </a:p>
          <a:p>
            <a:pPr marL="171450" indent="-171450" defTabSz="914400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endParaRPr lang="en-US" sz="1100" kern="0" dirty="0">
              <a:solidFill>
                <a:srgbClr val="000000"/>
              </a:solidFill>
              <a:latin typeface="Graphik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C3A1378-1B69-855F-1771-67FDBF1F8C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35917" y="1626402"/>
            <a:ext cx="6131074" cy="392703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92D89CE-CDDA-B0CD-CABC-26A8245FC7EC}"/>
              </a:ext>
            </a:extLst>
          </p:cNvPr>
          <p:cNvSpPr txBox="1"/>
          <p:nvPr/>
        </p:nvSpPr>
        <p:spPr>
          <a:xfrm>
            <a:off x="853774" y="6245019"/>
            <a:ext cx="7486952" cy="25602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defTabSz="2286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*Based on estimated plan for FY25</a:t>
            </a:r>
          </a:p>
          <a:p>
            <a:pPr marL="0" marR="0" lvl="0" indent="0" defTabSz="2286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** for only Won deals &gt;10M </a:t>
            </a:r>
          </a:p>
          <a:p>
            <a:pPr marL="0" marR="0" lvl="0" indent="0" defTabSz="2286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*** Gartner,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hlinkClick r:id="rId4"/>
              </a:rPr>
              <a:t>Market Share Analysis: Infrastructure Implementation and Managed Services, 2024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6A8F784-8E82-D2BE-AB32-6F829F9F6E90}"/>
              </a:ext>
            </a:extLst>
          </p:cNvPr>
          <p:cNvSpPr/>
          <p:nvPr/>
        </p:nvSpPr>
        <p:spPr>
          <a:xfrm>
            <a:off x="3335917" y="2747410"/>
            <a:ext cx="6165368" cy="297456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91440" bIns="9144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869551D-3BDA-34DF-FC7E-7F6AEC279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6" y="572600"/>
            <a:ext cx="11279933" cy="353302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z="2800">
                <a:latin typeface="Graphik-SemiboldItalic" panose="020B0703030202060203" pitchFamily="34" charset="0"/>
              </a:rPr>
              <a:t>We are World’s Second Largest Infra Service Provider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DABBDFE9-2B4B-9589-87E8-5C26E2D77089}"/>
              </a:ext>
            </a:extLst>
          </p:cNvPr>
          <p:cNvSpPr txBox="1">
            <a:spLocks/>
          </p:cNvSpPr>
          <p:nvPr/>
        </p:nvSpPr>
        <p:spPr>
          <a:xfrm>
            <a:off x="554285" y="958928"/>
            <a:ext cx="11176988" cy="38362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594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189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783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378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2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0"/>
              </a:spcAft>
              <a:defRPr/>
            </a:pPr>
            <a:r>
              <a:rPr lang="en-US" sz="1600">
                <a:latin typeface="Graphik-Light" panose="020B0403030202060203" pitchFamily="34" charset="0"/>
              </a:rPr>
              <a:t>We are well positioned to take over Kyndryl in the next 12-18 months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7AB33C-41A8-30F5-9133-B842432B9AF7}"/>
              </a:ext>
            </a:extLst>
          </p:cNvPr>
          <p:cNvSpPr txBox="1"/>
          <p:nvPr/>
        </p:nvSpPr>
        <p:spPr>
          <a:xfrm>
            <a:off x="266938" y="2151246"/>
            <a:ext cx="2787943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000000"/>
                </a:solidFill>
                <a:latin typeface="Graphik-Medium" panose="020B0603030202060203" pitchFamily="34" charset="0"/>
                <a:cs typeface="Arial" charset="0"/>
              </a:rPr>
              <a:t>YoY Growth from FY23*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E1E605C-F0C1-1996-7410-59DAE63E4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71392" y="2536265"/>
            <a:ext cx="2560320" cy="0"/>
          </a:xfrm>
          <a:prstGeom prst="line">
            <a:avLst/>
          </a:prstGeom>
          <a:noFill/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</p:cxn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F00C8829-3793-F9F0-B7EB-571835A22B39}"/>
              </a:ext>
            </a:extLst>
          </p:cNvPr>
          <p:cNvSpPr txBox="1">
            <a:spLocks/>
          </p:cNvSpPr>
          <p:nvPr/>
        </p:nvSpPr>
        <p:spPr>
          <a:xfrm>
            <a:off x="1963269" y="2987620"/>
            <a:ext cx="1091612" cy="556095"/>
          </a:xfrm>
          <a:prstGeom prst="rect">
            <a:avLst/>
          </a:prstGeom>
        </p:spPr>
        <p:txBody>
          <a:bodyPr wrap="square" lIns="0" tIns="0" rIns="0" bIns="0" anchor="b"/>
          <a:lstStyle>
            <a:lvl1pPr marL="0" indent="0" algn="l" defTabSz="2285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1999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285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63" indent="-182563" algn="l" defTabSz="2285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4013" indent="-171450" algn="l" defTabSz="2285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Graphik Light" panose="020B0403030202060203" pitchFamily="34" charset="-18"/>
              <a:buChar char="–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6575" indent="-182563" algn="l" defTabSz="2285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Graphik" panose="020B0503030202060203" pitchFamily="34" charset="-18"/>
              <a:buChar char="|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09" indent="0" algn="l" defTabSz="228509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09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09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09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3600" kern="0" spc="-360">
                <a:gradFill flip="none" rotWithShape="1">
                  <a:gsLst>
                    <a:gs pos="0">
                      <a:srgbClr val="FF50A0"/>
                    </a:gs>
                    <a:gs pos="32830">
                      <a:srgbClr val="A100FF"/>
                    </a:gs>
                    <a:gs pos="66000">
                      <a:srgbClr val="7500C0"/>
                    </a:gs>
                    <a:gs pos="100000">
                      <a:srgbClr val="00FFFF"/>
                    </a:gs>
                  </a:gsLst>
                  <a:lin ang="18900000" scaled="0"/>
                </a:gradFill>
                <a:latin typeface="Graphik-Medium" panose="020B0603030202060203" pitchFamily="34" charset="0"/>
                <a:cs typeface="Aptos Serif" panose="02020604070405020304" pitchFamily="18" charset="0"/>
              </a:rPr>
              <a:t>~30%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4EE4B7F-1F92-8C88-4ED6-1A19FA1AAE36}"/>
              </a:ext>
            </a:extLst>
          </p:cNvPr>
          <p:cNvSpPr txBox="1"/>
          <p:nvPr/>
        </p:nvSpPr>
        <p:spPr>
          <a:xfrm>
            <a:off x="1714449" y="3485664"/>
            <a:ext cx="1340432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algn="r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Graphik-Medium" panose="020B0603030202060203" pitchFamily="34" charset="0"/>
                <a:cs typeface="Arial" charset="0"/>
              </a:defRPr>
            </a:lvl1pPr>
          </a:lstStyle>
          <a:p>
            <a:r>
              <a:rPr lang="en-US" sz="1600"/>
              <a:t>Won CCI%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B4E0155-04A6-0D15-14F1-00667DE80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71392" y="3924445"/>
            <a:ext cx="2560320" cy="0"/>
          </a:xfrm>
          <a:prstGeom prst="line">
            <a:avLst/>
          </a:prstGeom>
          <a:noFill/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</p:cxn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DAEE2463-4C41-74DF-3926-623F958ACD35}"/>
              </a:ext>
            </a:extLst>
          </p:cNvPr>
          <p:cNvSpPr txBox="1">
            <a:spLocks/>
          </p:cNvSpPr>
          <p:nvPr/>
        </p:nvSpPr>
        <p:spPr>
          <a:xfrm>
            <a:off x="1613645" y="4598528"/>
            <a:ext cx="1441236" cy="421343"/>
          </a:xfrm>
          <a:prstGeom prst="rect">
            <a:avLst/>
          </a:prstGeom>
        </p:spPr>
        <p:txBody>
          <a:bodyPr wrap="square" lIns="0" tIns="0" rIns="0" bIns="0" anchor="b"/>
          <a:lstStyle>
            <a:lvl1pPr marL="0" indent="0" algn="l" defTabSz="2285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1999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285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63" indent="-182563" algn="l" defTabSz="2285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4013" indent="-171450" algn="l" defTabSz="2285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Graphik Light" panose="020B0403030202060203" pitchFamily="34" charset="-18"/>
              <a:buChar char="–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6575" indent="-182563" algn="l" defTabSz="2285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Graphik" panose="020B0503030202060203" pitchFamily="34" charset="-18"/>
              <a:buChar char="|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09" indent="0" algn="l" defTabSz="228509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09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09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09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3600" kern="0" spc="-360">
                <a:gradFill flip="none" rotWithShape="1">
                  <a:gsLst>
                    <a:gs pos="0">
                      <a:srgbClr val="FF50A0"/>
                    </a:gs>
                    <a:gs pos="32830">
                      <a:srgbClr val="A100FF"/>
                    </a:gs>
                    <a:gs pos="66000">
                      <a:srgbClr val="7500C0"/>
                    </a:gs>
                    <a:gs pos="100000">
                      <a:srgbClr val="00FFFF"/>
                    </a:gs>
                  </a:gsLst>
                  <a:lin ang="18900000" scaled="0"/>
                </a:gradFill>
                <a:latin typeface="Graphik-Medium" panose="020B0603030202060203" pitchFamily="34" charset="0"/>
                <a:cs typeface="Aptos Serif" panose="02020604070405020304" pitchFamily="18" charset="0"/>
              </a:rPr>
              <a:t>$39.1m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3DC6A4B-4E94-29B9-486D-7D2FE1C1A4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71392" y="5411442"/>
            <a:ext cx="2560320" cy="0"/>
          </a:xfrm>
          <a:prstGeom prst="line">
            <a:avLst/>
          </a:prstGeom>
          <a:noFill/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</p:cxn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1AC6F795-D53A-C9AF-3DA8-BA663DD5B2D6}"/>
              </a:ext>
            </a:extLst>
          </p:cNvPr>
          <p:cNvSpPr txBox="1">
            <a:spLocks/>
          </p:cNvSpPr>
          <p:nvPr/>
        </p:nvSpPr>
        <p:spPr>
          <a:xfrm>
            <a:off x="791019" y="1626402"/>
            <a:ext cx="2263862" cy="525530"/>
          </a:xfrm>
          <a:prstGeom prst="rect">
            <a:avLst/>
          </a:prstGeom>
        </p:spPr>
        <p:txBody>
          <a:bodyPr wrap="square" lIns="0" tIns="0" rIns="0" bIns="0" anchor="b"/>
          <a:lstStyle>
            <a:lvl1pPr marL="0" indent="0" algn="l" defTabSz="2285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1999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285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63" indent="-182563" algn="l" defTabSz="2285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4013" indent="-171450" algn="l" defTabSz="2285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Graphik Light" panose="020B0403030202060203" pitchFamily="34" charset="-18"/>
              <a:buChar char="–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6575" indent="-182563" algn="l" defTabSz="2285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Graphik" panose="020B0503030202060203" pitchFamily="34" charset="-18"/>
              <a:buChar char="|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09" indent="0" algn="l" defTabSz="228509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09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09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09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3600" kern="0" spc="-360">
                <a:gradFill flip="none" rotWithShape="1">
                  <a:gsLst>
                    <a:gs pos="0">
                      <a:srgbClr val="FF50A0"/>
                    </a:gs>
                    <a:gs pos="32830">
                      <a:srgbClr val="A100FF"/>
                    </a:gs>
                    <a:gs pos="66000">
                      <a:srgbClr val="7500C0"/>
                    </a:gs>
                    <a:gs pos="100000">
                      <a:srgbClr val="00FFFF"/>
                    </a:gs>
                  </a:gsLst>
                  <a:lin ang="18900000" scaled="0"/>
                </a:gradFill>
                <a:latin typeface="Graphik-Medium" panose="020B0603030202060203" pitchFamily="34" charset="0"/>
                <a:cs typeface="Aptos Serif" panose="02020604070405020304" pitchFamily="18" charset="0"/>
              </a:rPr>
              <a:t>Double Digit</a:t>
            </a:r>
            <a:endParaRPr lang="en-US" sz="3600">
              <a:gradFill>
                <a:gsLst>
                  <a:gs pos="0">
                    <a:srgbClr val="FFEB32"/>
                  </a:gs>
                  <a:gs pos="20000">
                    <a:srgbClr val="FFAE66"/>
                  </a:gs>
                  <a:gs pos="56000">
                    <a:srgbClr val="FF96C6"/>
                  </a:gs>
                  <a:gs pos="100000">
                    <a:srgbClr val="99B3F9"/>
                  </a:gs>
                </a:gsLst>
                <a:lin ang="18900000" scaled="0"/>
              </a:gradFill>
              <a:latin typeface="Graphik-Medium" panose="020B0603030202060203" pitchFamily="34" charset="0"/>
              <a:cs typeface="Aptos Serif" panose="0202060407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89B9DF8-4B41-0A21-0B1D-17B054D0128E}"/>
              </a:ext>
            </a:extLst>
          </p:cNvPr>
          <p:cNvSpPr txBox="1"/>
          <p:nvPr/>
        </p:nvSpPr>
        <p:spPr>
          <a:xfrm>
            <a:off x="-138343" y="4995435"/>
            <a:ext cx="3193224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algn="r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Graphik-Medium" panose="020B0603030202060203" pitchFamily="34" charset="0"/>
                <a:cs typeface="Arial" charset="0"/>
              </a:defRPr>
            </a:lvl1pPr>
          </a:lstStyle>
          <a:p>
            <a:r>
              <a:rPr lang="en-US" sz="1600"/>
              <a:t>Average Deal Size &gt;$10M**</a:t>
            </a:r>
          </a:p>
        </p:txBody>
      </p:sp>
    </p:spTree>
    <p:extLst>
      <p:ext uri="{BB962C8B-B14F-4D97-AF65-F5344CB8AC3E}">
        <p14:creationId xmlns:p14="http://schemas.microsoft.com/office/powerpoint/2010/main" val="2875872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D54EF1-E61B-0EEA-4F3B-E1E5A33DE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CAFC6-3B05-A32A-5146-7072F92ED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6" y="572600"/>
            <a:ext cx="10340133" cy="344710"/>
          </a:xfrm>
        </p:spPr>
        <p:txBody>
          <a:bodyPr/>
          <a:lstStyle/>
          <a:p>
            <a:r>
              <a:rPr lang="en-US" sz="2800">
                <a:latin typeface="Graphik-SemiboldItalic" panose="020B0703030202060203" pitchFamily="34" charset="0"/>
              </a:rPr>
              <a:t>CIO priorities of today are changing – Agentic everywhere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7331786-0846-F64D-0AD6-A4251F11FE09}"/>
              </a:ext>
            </a:extLst>
          </p:cNvPr>
          <p:cNvSpPr/>
          <p:nvPr/>
        </p:nvSpPr>
        <p:spPr>
          <a:xfrm>
            <a:off x="556467" y="2032001"/>
            <a:ext cx="2651760" cy="3566160"/>
          </a:xfrm>
          <a:prstGeom prst="roundRect">
            <a:avLst>
              <a:gd name="adj" fmla="val 7621"/>
            </a:avLst>
          </a:prstGeom>
          <a:noFill/>
          <a:ln>
            <a:solidFill>
              <a:schemeClr val="accent1">
                <a:lumMod val="40000"/>
                <a:lumOff val="60000"/>
                <a:alpha val="4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0" bIns="91440" rtlCol="0" anchor="t"/>
          <a:lstStyle/>
          <a:p>
            <a:r>
              <a:rPr lang="en-US" sz="1400" i="1" dirty="0">
                <a:latin typeface="Graphik-MediumItalic" panose="020B0603030202060203" pitchFamily="34" charset="0"/>
              </a:rPr>
              <a:t>Agentic rollout is exciting, but I want to see how we are </a:t>
            </a:r>
            <a:r>
              <a:rPr lang="en-US" sz="1400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Graphik-MediumItalic" panose="020B0603030202060203" pitchFamily="34" charset="0"/>
              </a:rPr>
              <a:t>reimagining the existing human processes </a:t>
            </a:r>
            <a:r>
              <a:rPr lang="en-US" sz="1400" i="1" dirty="0">
                <a:latin typeface="Graphik-MediumItalic" panose="020B0603030202060203" pitchFamily="34" charset="0"/>
              </a:rPr>
              <a:t>with built for agentic processes.</a:t>
            </a:r>
          </a:p>
          <a:p>
            <a:endParaRPr lang="en-US" sz="1400" dirty="0">
              <a:latin typeface="Graphik-Medium" panose="020B0603030202060203" pitchFamily="34" charset="0"/>
            </a:endParaRPr>
          </a:p>
          <a:p>
            <a:r>
              <a:rPr lang="en-US" sz="1400" dirty="0">
                <a:latin typeface="Graphik-Light" panose="020B0403030202060203" pitchFamily="34" charset="0"/>
              </a:rPr>
              <a:t>- CTO, AIG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88D799B-EFF5-63A2-6F58-F71BF53FC979}"/>
              </a:ext>
            </a:extLst>
          </p:cNvPr>
          <p:cNvSpPr/>
          <p:nvPr/>
        </p:nvSpPr>
        <p:spPr>
          <a:xfrm>
            <a:off x="3365569" y="2032001"/>
            <a:ext cx="2651760" cy="3566160"/>
          </a:xfrm>
          <a:prstGeom prst="roundRect">
            <a:avLst>
              <a:gd name="adj" fmla="val 7621"/>
            </a:avLst>
          </a:prstGeom>
          <a:noFill/>
          <a:ln>
            <a:solidFill>
              <a:schemeClr val="accent1">
                <a:lumMod val="40000"/>
                <a:lumOff val="60000"/>
                <a:alpha val="4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0" bIns="91440" rtlCol="0" anchor="t"/>
          <a:lstStyle/>
          <a:p>
            <a:r>
              <a:rPr lang="en-US" sz="1400" i="1" dirty="0">
                <a:latin typeface="Graphik-MediumItalic" panose="020B0603030202060203" pitchFamily="34" charset="0"/>
              </a:rPr>
              <a:t>I run over 80% agentic autonomous code creation in AD, we expect </a:t>
            </a:r>
            <a:r>
              <a:rPr lang="en-US" sz="1400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Graphik-MediumItalic" panose="020B0603030202060203" pitchFamily="34" charset="0"/>
              </a:rPr>
              <a:t>fast results on Agentic</a:t>
            </a:r>
            <a:r>
              <a:rPr lang="en-US" sz="14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Graphik-MediumItalic" panose="020B0603030202060203" pitchFamily="34" charset="0"/>
              </a:rPr>
              <a:t> </a:t>
            </a:r>
            <a:r>
              <a:rPr lang="en-US" sz="1400" i="1" dirty="0">
                <a:latin typeface="Graphik-MediumItalic" panose="020B0603030202060203" pitchFamily="34" charset="0"/>
              </a:rPr>
              <a:t>from Accenture.</a:t>
            </a:r>
          </a:p>
          <a:p>
            <a:endParaRPr lang="en-US" sz="1400" dirty="0">
              <a:latin typeface="Graphik-Medium" panose="020B0603030202060203" pitchFamily="34" charset="0"/>
            </a:endParaRPr>
          </a:p>
          <a:p>
            <a:r>
              <a:rPr lang="en-US" sz="1400" dirty="0">
                <a:latin typeface="Graphik-Light" panose="020B0403030202060203" pitchFamily="34" charset="0"/>
              </a:rPr>
              <a:t>- CTO, Jabil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375FC41-5627-AAD9-47BE-805759E3D94D}"/>
              </a:ext>
            </a:extLst>
          </p:cNvPr>
          <p:cNvSpPr/>
          <p:nvPr/>
        </p:nvSpPr>
        <p:spPr>
          <a:xfrm>
            <a:off x="6174671" y="2032001"/>
            <a:ext cx="2651760" cy="3566160"/>
          </a:xfrm>
          <a:prstGeom prst="roundRect">
            <a:avLst>
              <a:gd name="adj" fmla="val 7621"/>
            </a:avLst>
          </a:prstGeom>
          <a:noFill/>
          <a:ln>
            <a:solidFill>
              <a:schemeClr val="accent1">
                <a:lumMod val="40000"/>
                <a:lumOff val="60000"/>
                <a:alpha val="4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0" bIns="91440" rtlCol="0" anchor="t"/>
          <a:lstStyle/>
          <a:p>
            <a:r>
              <a:rPr lang="en-US" sz="1400" i="1" dirty="0">
                <a:latin typeface="Graphik-MediumItalic" panose="020B0603030202060203" pitchFamily="34" charset="0"/>
              </a:rPr>
              <a:t>We want </a:t>
            </a:r>
            <a:r>
              <a:rPr lang="en-US" sz="1400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Graphik-MediumItalic" panose="020B0603030202060203" pitchFamily="34" charset="0"/>
              </a:rPr>
              <a:t>20% of our delivery to be driven leveraging Agentic AI </a:t>
            </a:r>
            <a:r>
              <a:rPr lang="en-US" sz="1400" i="1" dirty="0">
                <a:latin typeface="Graphik-MediumItalic" panose="020B0603030202060203" pitchFamily="34" charset="0"/>
              </a:rPr>
              <a:t>and want to drive our cloud migration program using an AI led platform to reduce tech debt and meet the project timelines.</a:t>
            </a:r>
          </a:p>
          <a:p>
            <a:endParaRPr lang="en-US" sz="1400" i="1" dirty="0">
              <a:latin typeface="Graphik-MediumItalic" panose="020B0603030202060203" pitchFamily="34" charset="0"/>
            </a:endParaRPr>
          </a:p>
          <a:p>
            <a:r>
              <a:rPr lang="en-US" sz="1400" dirty="0">
                <a:latin typeface="Graphik-Light" panose="020B0403030202060203" pitchFamily="34" charset="0"/>
              </a:rPr>
              <a:t>- CIO, FedEx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D2E7B0F-4E57-3957-7F2F-2A64B33B3992}"/>
              </a:ext>
            </a:extLst>
          </p:cNvPr>
          <p:cNvSpPr/>
          <p:nvPr/>
        </p:nvSpPr>
        <p:spPr>
          <a:xfrm>
            <a:off x="8983773" y="2032001"/>
            <a:ext cx="2651760" cy="3566160"/>
          </a:xfrm>
          <a:prstGeom prst="roundRect">
            <a:avLst>
              <a:gd name="adj" fmla="val 7621"/>
            </a:avLst>
          </a:prstGeom>
          <a:noFill/>
          <a:ln>
            <a:solidFill>
              <a:schemeClr val="accent1">
                <a:lumMod val="40000"/>
                <a:lumOff val="60000"/>
                <a:alpha val="4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0" bIns="91440" rtlCol="0" anchor="t"/>
          <a:lstStyle/>
          <a:p>
            <a:r>
              <a:rPr lang="en-US" sz="1400" i="1" dirty="0">
                <a:latin typeface="Graphik-MediumItalic" panose="020B0603030202060203" pitchFamily="34" charset="0"/>
              </a:rPr>
              <a:t>With Agentic we want Accenture to create a </a:t>
            </a:r>
            <a:r>
              <a:rPr lang="en-US" sz="1400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Graphik-MediumItalic" panose="020B0603030202060203" pitchFamily="34" charset="0"/>
              </a:rPr>
              <a:t>“Moonshot moment”. </a:t>
            </a:r>
            <a:r>
              <a:rPr lang="en-US" sz="1400" i="1" dirty="0">
                <a:latin typeface="Graphik-MediumItalic" panose="020B0603030202060203" pitchFamily="34" charset="0"/>
              </a:rPr>
              <a:t>We want to get the agentic gains faster and want measurable outcomes in Y1. </a:t>
            </a:r>
            <a:r>
              <a:rPr lang="en-US" sz="1400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Graphik-MediumItalic" panose="020B0603030202060203" pitchFamily="34" charset="0"/>
              </a:rPr>
              <a:t>A 50% productivity improvement </a:t>
            </a:r>
            <a:r>
              <a:rPr lang="en-US" sz="1400" i="1" dirty="0">
                <a:latin typeface="Graphik-MediumItalic" panose="020B0603030202060203" pitchFamily="34" charset="0"/>
              </a:rPr>
              <a:t>is the vision.</a:t>
            </a:r>
          </a:p>
          <a:p>
            <a:endParaRPr lang="en-US" sz="1400" i="1" dirty="0">
              <a:latin typeface="Graphik-MediumItalic" panose="020B0603030202060203" pitchFamily="34" charset="0"/>
            </a:endParaRPr>
          </a:p>
          <a:p>
            <a:r>
              <a:rPr lang="en-US" sz="1400" dirty="0">
                <a:latin typeface="Graphik-Light" panose="020B0403030202060203" pitchFamily="34" charset="0"/>
              </a:rPr>
              <a:t>- SVP Infra, GAP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9EFDF2-7B19-D61F-FFC0-FF92E0003A82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0444" y1="28667" x2="40444" y2="28667"/>
                        <a14:foregroundMark x1="51778" y1="31222" x2="51778" y2="31222"/>
                        <a14:foregroundMark x1="64444" y1="30667" x2="64444" y2="30667"/>
                        <a14:foregroundMark x1="69889" y1="56222" x2="69889" y2="56222"/>
                        <a14:foregroundMark x1="72889" y1="71222" x2="72889" y2="71222"/>
                        <a14:foregroundMark x1="30000" y1="57333" x2="30000" y2="57333"/>
                      </a14:backgroundRemoval>
                    </a14:imgEffect>
                    <a14:imgEffect>
                      <a14:artisticGlowDiffused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83773" y="2040995"/>
            <a:ext cx="749507" cy="7495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7043F90-5FE9-E7A9-960A-716BAFE853E9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>
            <a:off x="3523049" y="2356587"/>
            <a:ext cx="967671" cy="1653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87C0C2D-4536-2F1B-054F-6E7F6ADD091F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5960" y="2080468"/>
            <a:ext cx="670560" cy="6705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E0AED14-10B8-3C28-A9EA-D009A99C40BD}"/>
              </a:ext>
            </a:extLst>
          </p:cNvPr>
          <p:cNvPicPr>
            <a:picLocks noChangeAspect="1"/>
          </p:cNvPicPr>
          <p:nvPr/>
        </p:nvPicPr>
        <p:blipFill>
          <a:blip r:embed="rId8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6408" b="41861"/>
          <a:stretch>
            <a:fillRect/>
          </a:stretch>
        </p:blipFill>
        <p:spPr>
          <a:xfrm>
            <a:off x="6341973" y="2291488"/>
            <a:ext cx="668427" cy="212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494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63902B38-A480-967E-5348-DDE4F941A4B8}"/>
              </a:ext>
            </a:extLst>
          </p:cNvPr>
          <p:cNvCxnSpPr>
            <a:stCxn id="77" idx="2"/>
            <a:endCxn id="53" idx="0"/>
          </p:cNvCxnSpPr>
          <p:nvPr/>
        </p:nvCxnSpPr>
        <p:spPr>
          <a:xfrm>
            <a:off x="2418588" y="3384999"/>
            <a:ext cx="0" cy="1589912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EA39CF0E-3339-89A4-307F-839206724192}"/>
              </a:ext>
            </a:extLst>
          </p:cNvPr>
          <p:cNvCxnSpPr>
            <a:cxnSpLocks/>
            <a:stCxn id="82" idx="2"/>
            <a:endCxn id="57" idx="0"/>
          </p:cNvCxnSpPr>
          <p:nvPr/>
        </p:nvCxnSpPr>
        <p:spPr>
          <a:xfrm>
            <a:off x="5042916" y="3384999"/>
            <a:ext cx="0" cy="1589912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1CC0B71B-A750-DD4A-3AE4-C56FDC764ABC}"/>
              </a:ext>
            </a:extLst>
          </p:cNvPr>
          <p:cNvCxnSpPr>
            <a:cxnSpLocks/>
            <a:stCxn id="87" idx="2"/>
          </p:cNvCxnSpPr>
          <p:nvPr/>
        </p:nvCxnSpPr>
        <p:spPr>
          <a:xfrm>
            <a:off x="7667244" y="3384999"/>
            <a:ext cx="0" cy="185509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38F0437A-798A-1A0F-E879-95F1E017EAB2}"/>
              </a:ext>
            </a:extLst>
          </p:cNvPr>
          <p:cNvCxnSpPr>
            <a:cxnSpLocks/>
            <a:stCxn id="92" idx="2"/>
          </p:cNvCxnSpPr>
          <p:nvPr/>
        </p:nvCxnSpPr>
        <p:spPr>
          <a:xfrm>
            <a:off x="10291572" y="3384999"/>
            <a:ext cx="0" cy="1618488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hape 5">
            <a:extLst>
              <a:ext uri="{FF2B5EF4-FFF2-40B4-BE49-F238E27FC236}">
                <a16:creationId xmlns:a16="http://schemas.microsoft.com/office/drawing/2014/main" id="{0F7FB6AD-2E35-70BD-9A3E-9073CFB24C43}"/>
              </a:ext>
            </a:extLst>
          </p:cNvPr>
          <p:cNvSpPr/>
          <p:nvPr/>
        </p:nvSpPr>
        <p:spPr>
          <a:xfrm>
            <a:off x="1188720" y="1527624"/>
            <a:ext cx="5120640" cy="292608"/>
          </a:xfrm>
          <a:prstGeom prst="rect">
            <a:avLst/>
          </a:prstGeom>
          <a:solidFill>
            <a:srgbClr val="F8EBF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D6FB28DF-8C25-5421-5772-2A7E3C3467C6}"/>
              </a:ext>
            </a:extLst>
          </p:cNvPr>
          <p:cNvSpPr/>
          <p:nvPr/>
        </p:nvSpPr>
        <p:spPr>
          <a:xfrm>
            <a:off x="6400800" y="1527624"/>
            <a:ext cx="5120640" cy="292608"/>
          </a:xfrm>
          <a:prstGeom prst="rect">
            <a:avLst/>
          </a:prstGeom>
          <a:solidFill>
            <a:srgbClr val="EBFAF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11">
            <a:extLst>
              <a:ext uri="{FF2B5EF4-FFF2-40B4-BE49-F238E27FC236}">
                <a16:creationId xmlns:a16="http://schemas.microsoft.com/office/drawing/2014/main" id="{F059D867-5110-F58C-B73F-7A6F54389A6F}"/>
              </a:ext>
            </a:extLst>
          </p:cNvPr>
          <p:cNvSpPr/>
          <p:nvPr/>
        </p:nvSpPr>
        <p:spPr>
          <a:xfrm rot="16200000">
            <a:off x="274320" y="2438595"/>
            <a:ext cx="1143000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300" normalizeH="0" baseline="0" noProof="0">
                <a:ln>
                  <a:noFill/>
                </a:ln>
                <a:solidFill>
                  <a:srgbClr val="767676"/>
                </a:solidFill>
                <a:effectLst/>
                <a:uLnTx/>
                <a:uFillTx/>
                <a:latin typeface="Graphik-Medium" panose="020B0603030202060203" pitchFamily="34" charset="0"/>
                <a:ea typeface="Inter" pitchFamily="34" charset="-122"/>
              </a:rPr>
              <a:t>CLIENT PHASE</a:t>
            </a:r>
          </a:p>
        </p:txBody>
      </p:sp>
      <p:sp>
        <p:nvSpPr>
          <p:cNvPr id="29" name="Text 31">
            <a:extLst>
              <a:ext uri="{FF2B5EF4-FFF2-40B4-BE49-F238E27FC236}">
                <a16:creationId xmlns:a16="http://schemas.microsoft.com/office/drawing/2014/main" id="{52BABDEC-A48E-3C42-F6C9-1A03DA3711C1}"/>
              </a:ext>
            </a:extLst>
          </p:cNvPr>
          <p:cNvSpPr/>
          <p:nvPr/>
        </p:nvSpPr>
        <p:spPr>
          <a:xfrm rot="16200000">
            <a:off x="228600" y="3918780"/>
            <a:ext cx="1234440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300" normalizeH="0" baseline="0" noProof="0">
                <a:ln>
                  <a:noFill/>
                </a:ln>
                <a:solidFill>
                  <a:srgbClr val="A100FF"/>
                </a:solidFill>
                <a:effectLst/>
                <a:uLnTx/>
                <a:uFillTx/>
                <a:latin typeface="Graphik-Medium" panose="020B0603030202060203" pitchFamily="34" charset="0"/>
                <a:ea typeface="Inter" pitchFamily="34" charset="-122"/>
              </a:rPr>
              <a:t>OUR APPROACH</a:t>
            </a:r>
          </a:p>
        </p:txBody>
      </p:sp>
      <p:sp>
        <p:nvSpPr>
          <p:cNvPr id="31" name="Shape 33">
            <a:extLst>
              <a:ext uri="{FF2B5EF4-FFF2-40B4-BE49-F238E27FC236}">
                <a16:creationId xmlns:a16="http://schemas.microsoft.com/office/drawing/2014/main" id="{98109CA2-4C43-5D76-7A1F-392E37E1EEC6}"/>
              </a:ext>
            </a:extLst>
          </p:cNvPr>
          <p:cNvSpPr/>
          <p:nvPr/>
        </p:nvSpPr>
        <p:spPr>
          <a:xfrm>
            <a:off x="1188720" y="3530160"/>
            <a:ext cx="2459736" cy="128016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34">
            <a:extLst>
              <a:ext uri="{FF2B5EF4-FFF2-40B4-BE49-F238E27FC236}">
                <a16:creationId xmlns:a16="http://schemas.microsoft.com/office/drawing/2014/main" id="{CB18121D-799B-AEE6-8CD8-8CBE15711329}"/>
              </a:ext>
            </a:extLst>
          </p:cNvPr>
          <p:cNvSpPr/>
          <p:nvPr/>
        </p:nvSpPr>
        <p:spPr>
          <a:xfrm>
            <a:off x="1353312" y="3621600"/>
            <a:ext cx="21854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" b="0" i="0" u="none" strike="noStrike" kern="0" cap="none" spc="30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-Light" panose="020B0403030202060203" pitchFamily="34" charset="0"/>
              </a:rPr>
              <a:t>DEFEND</a:t>
            </a:r>
          </a:p>
        </p:txBody>
      </p:sp>
      <p:sp>
        <p:nvSpPr>
          <p:cNvPr id="33" name="Text 35">
            <a:extLst>
              <a:ext uri="{FF2B5EF4-FFF2-40B4-BE49-F238E27FC236}">
                <a16:creationId xmlns:a16="http://schemas.microsoft.com/office/drawing/2014/main" id="{5FD647D7-45B1-BF3F-8C24-96A8493C4346}"/>
              </a:ext>
            </a:extLst>
          </p:cNvPr>
          <p:cNvSpPr/>
          <p:nvPr/>
        </p:nvSpPr>
        <p:spPr>
          <a:xfrm>
            <a:off x="1353312" y="3822768"/>
            <a:ext cx="21854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Medium" panose="020B0603030202060203" pitchFamily="34" charset="0"/>
                <a:ea typeface="Inter" pitchFamily="34" charset="-122"/>
              </a:rPr>
              <a:t>Defend with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Medium" panose="020B0603030202060203" pitchFamily="34" charset="0"/>
                <a:ea typeface="Inter" pitchFamily="34" charset="-122"/>
              </a:rPr>
              <a:t>Autonomous Infra Ops</a:t>
            </a:r>
          </a:p>
        </p:txBody>
      </p:sp>
      <p:sp>
        <p:nvSpPr>
          <p:cNvPr id="34" name="Text 36">
            <a:extLst>
              <a:ext uri="{FF2B5EF4-FFF2-40B4-BE49-F238E27FC236}">
                <a16:creationId xmlns:a16="http://schemas.microsoft.com/office/drawing/2014/main" id="{5643684B-FE8F-3F6C-8172-F5B0C42BEFC4}"/>
              </a:ext>
            </a:extLst>
          </p:cNvPr>
          <p:cNvSpPr/>
          <p:nvPr/>
        </p:nvSpPr>
        <p:spPr>
          <a:xfrm>
            <a:off x="1353312" y="4284539"/>
            <a:ext cx="218541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E8D8FF"/>
                </a:solidFill>
                <a:effectLst/>
                <a:uLnTx/>
                <a:uFillTx/>
                <a:latin typeface="Graphik-Light" panose="020B0403030202060203" pitchFamily="34" charset="0"/>
                <a:ea typeface="Inter" pitchFamily="34" charset="-122"/>
                <a:cs typeface="Inter" pitchFamily="34" charset="-120"/>
              </a:rPr>
              <a:t>No-touch operations · self-healing · the engine behind 30–50% Infra Ops cost out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-Light" panose="020B0403030202060203" pitchFamily="34" charset="0"/>
            </a:endParaRPr>
          </a:p>
        </p:txBody>
      </p:sp>
      <p:sp>
        <p:nvSpPr>
          <p:cNvPr id="36" name="Shape 38">
            <a:extLst>
              <a:ext uri="{FF2B5EF4-FFF2-40B4-BE49-F238E27FC236}">
                <a16:creationId xmlns:a16="http://schemas.microsoft.com/office/drawing/2014/main" id="{1546E544-5EA7-2092-6E1F-A2392CD2563F}"/>
              </a:ext>
            </a:extLst>
          </p:cNvPr>
          <p:cNvSpPr/>
          <p:nvPr/>
        </p:nvSpPr>
        <p:spPr>
          <a:xfrm>
            <a:off x="3813048" y="3530160"/>
            <a:ext cx="2459736" cy="128016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Text 39">
            <a:extLst>
              <a:ext uri="{FF2B5EF4-FFF2-40B4-BE49-F238E27FC236}">
                <a16:creationId xmlns:a16="http://schemas.microsoft.com/office/drawing/2014/main" id="{06991912-AED9-E889-3CFB-74C52E8280C7}"/>
              </a:ext>
            </a:extLst>
          </p:cNvPr>
          <p:cNvSpPr/>
          <p:nvPr/>
        </p:nvSpPr>
        <p:spPr>
          <a:xfrm>
            <a:off x="3977640" y="3621600"/>
            <a:ext cx="21854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" b="0" i="0" u="none" strike="noStrike" kern="0" cap="none" spc="30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-Light" panose="020B0403030202060203" pitchFamily="34" charset="0"/>
              </a:rPr>
              <a:t>DISRUPT</a:t>
            </a:r>
          </a:p>
        </p:txBody>
      </p:sp>
      <p:sp>
        <p:nvSpPr>
          <p:cNvPr id="38" name="Text 40">
            <a:extLst>
              <a:ext uri="{FF2B5EF4-FFF2-40B4-BE49-F238E27FC236}">
                <a16:creationId xmlns:a16="http://schemas.microsoft.com/office/drawing/2014/main" id="{F6C36029-3000-ADDE-7D4F-142ED7D43FEA}"/>
              </a:ext>
            </a:extLst>
          </p:cNvPr>
          <p:cNvSpPr/>
          <p:nvPr/>
        </p:nvSpPr>
        <p:spPr>
          <a:xfrm>
            <a:off x="3977640" y="3822768"/>
            <a:ext cx="21854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Medium" panose="020B0603030202060203" pitchFamily="34" charset="0"/>
                <a:ea typeface="Inter" pitchFamily="34" charset="-122"/>
              </a:rPr>
              <a:t>Disrupt with Infra Arch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Medium" panose="020B0603030202060203" pitchFamily="34" charset="0"/>
                <a:ea typeface="Inter" pitchFamily="34" charset="-122"/>
              </a:rPr>
              <a:t>Resilience &amp; Agility</a:t>
            </a:r>
          </a:p>
        </p:txBody>
      </p:sp>
      <p:sp>
        <p:nvSpPr>
          <p:cNvPr id="39" name="Text 41">
            <a:extLst>
              <a:ext uri="{FF2B5EF4-FFF2-40B4-BE49-F238E27FC236}">
                <a16:creationId xmlns:a16="http://schemas.microsoft.com/office/drawing/2014/main" id="{7D11C835-0790-D706-67F7-048CA5FE14C0}"/>
              </a:ext>
            </a:extLst>
          </p:cNvPr>
          <p:cNvSpPr/>
          <p:nvPr/>
        </p:nvSpPr>
        <p:spPr>
          <a:xfrm>
            <a:off x="3977640" y="4284539"/>
            <a:ext cx="218541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E8D8FF"/>
                </a:solidFill>
                <a:effectLst/>
                <a:uLnTx/>
                <a:uFillTx/>
                <a:latin typeface="Graphik-Light" panose="020B0403030202060203" pitchFamily="34" charset="0"/>
                <a:ea typeface="Inter" pitchFamily="34" charset="-122"/>
              </a:rPr>
              <a:t>Cloud-native · zero-trust fabric · multi-cloud portability · cyber-resilient by design</a:t>
            </a:r>
          </a:p>
        </p:txBody>
      </p:sp>
      <p:sp>
        <p:nvSpPr>
          <p:cNvPr id="41" name="Shape 43">
            <a:extLst>
              <a:ext uri="{FF2B5EF4-FFF2-40B4-BE49-F238E27FC236}">
                <a16:creationId xmlns:a16="http://schemas.microsoft.com/office/drawing/2014/main" id="{5D6F7F9A-A0AD-8A66-9177-A3AE258776BD}"/>
              </a:ext>
            </a:extLst>
          </p:cNvPr>
          <p:cNvSpPr/>
          <p:nvPr/>
        </p:nvSpPr>
        <p:spPr>
          <a:xfrm>
            <a:off x="6437376" y="3530160"/>
            <a:ext cx="2459736" cy="128016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 44">
            <a:extLst>
              <a:ext uri="{FF2B5EF4-FFF2-40B4-BE49-F238E27FC236}">
                <a16:creationId xmlns:a16="http://schemas.microsoft.com/office/drawing/2014/main" id="{5E513BD6-F813-77CE-481C-54D67C4D0F57}"/>
              </a:ext>
            </a:extLst>
          </p:cNvPr>
          <p:cNvSpPr/>
          <p:nvPr/>
        </p:nvSpPr>
        <p:spPr>
          <a:xfrm>
            <a:off x="6601968" y="3621600"/>
            <a:ext cx="21854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" b="0" i="0" u="none" strike="noStrike" kern="0" cap="none" spc="30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-Light" panose="020B0403030202060203" pitchFamily="34" charset="0"/>
              </a:rPr>
              <a:t>ENABLE AI</a:t>
            </a:r>
          </a:p>
        </p:txBody>
      </p:sp>
      <p:sp>
        <p:nvSpPr>
          <p:cNvPr id="43" name="Text 45">
            <a:extLst>
              <a:ext uri="{FF2B5EF4-FFF2-40B4-BE49-F238E27FC236}">
                <a16:creationId xmlns:a16="http://schemas.microsoft.com/office/drawing/2014/main" id="{B6AA4C92-1B41-5FE9-BC95-CD002F7964EC}"/>
              </a:ext>
            </a:extLst>
          </p:cNvPr>
          <p:cNvSpPr/>
          <p:nvPr/>
        </p:nvSpPr>
        <p:spPr>
          <a:xfrm>
            <a:off x="6601968" y="3822768"/>
            <a:ext cx="21854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Medium" panose="020B0603030202060203" pitchFamily="34" charset="0"/>
                <a:ea typeface="Inter" pitchFamily="34" charset="-122"/>
              </a:rPr>
              <a:t>Enable AI Infra with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Medium" panose="020B0603030202060203" pitchFamily="34" charset="0"/>
                <a:ea typeface="Inter" pitchFamily="34" charset="-122"/>
              </a:rPr>
              <a:t>best value &amp; TTM</a:t>
            </a:r>
          </a:p>
        </p:txBody>
      </p:sp>
      <p:sp>
        <p:nvSpPr>
          <p:cNvPr id="44" name="Text 46">
            <a:extLst>
              <a:ext uri="{FF2B5EF4-FFF2-40B4-BE49-F238E27FC236}">
                <a16:creationId xmlns:a16="http://schemas.microsoft.com/office/drawing/2014/main" id="{61F914E7-381E-7747-2B4A-3F222057EB64}"/>
              </a:ext>
            </a:extLst>
          </p:cNvPr>
          <p:cNvSpPr/>
          <p:nvPr/>
        </p:nvSpPr>
        <p:spPr>
          <a:xfrm>
            <a:off x="6601968" y="4284539"/>
            <a:ext cx="218541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E8D8FF"/>
                </a:solidFill>
                <a:effectLst/>
                <a:uLnTx/>
                <a:uFillTx/>
                <a:latin typeface="Graphik-Light" panose="020B0403030202060203" pitchFamily="34" charset="0"/>
                <a:ea typeface="Inter" pitchFamily="34" charset="-122"/>
              </a:rPr>
              <a:t>On-prem GPU stacks · </a:t>
            </a:r>
            <a:r>
              <a:rPr kumimoji="0" lang="en-US" sz="900" b="0" i="0" u="none" strike="noStrike" kern="1200" cap="none" spc="0" normalizeH="0" baseline="0" noProof="0" err="1">
                <a:ln>
                  <a:noFill/>
                </a:ln>
                <a:solidFill>
                  <a:srgbClr val="E8D8FF"/>
                </a:solidFill>
                <a:effectLst/>
                <a:uLnTx/>
                <a:uFillTx/>
                <a:latin typeface="Graphik-Light" panose="020B0403030202060203" pitchFamily="34" charset="0"/>
                <a:ea typeface="Inter" pitchFamily="34" charset="-122"/>
              </a:rPr>
              <a:t>MLOps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E8D8FF"/>
                </a:solidFill>
                <a:effectLst/>
                <a:uLnTx/>
                <a:uFillTx/>
                <a:latin typeface="Graphik-Light" panose="020B0403030202060203" pitchFamily="34" charset="0"/>
                <a:ea typeface="Inter" pitchFamily="34" charset="-122"/>
              </a:rPr>
              <a:t> · model routing · fastest path to production</a:t>
            </a:r>
          </a:p>
        </p:txBody>
      </p:sp>
      <p:sp>
        <p:nvSpPr>
          <p:cNvPr id="46" name="Shape 48">
            <a:extLst>
              <a:ext uri="{FF2B5EF4-FFF2-40B4-BE49-F238E27FC236}">
                <a16:creationId xmlns:a16="http://schemas.microsoft.com/office/drawing/2014/main" id="{D4746B84-B0C6-68E9-FA91-06060EE47D95}"/>
              </a:ext>
            </a:extLst>
          </p:cNvPr>
          <p:cNvSpPr/>
          <p:nvPr/>
        </p:nvSpPr>
        <p:spPr>
          <a:xfrm>
            <a:off x="9061704" y="3530160"/>
            <a:ext cx="2459736" cy="128016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Text 49">
            <a:extLst>
              <a:ext uri="{FF2B5EF4-FFF2-40B4-BE49-F238E27FC236}">
                <a16:creationId xmlns:a16="http://schemas.microsoft.com/office/drawing/2014/main" id="{D807C34F-98AF-A252-EF9A-E7C53D09DA22}"/>
              </a:ext>
            </a:extLst>
          </p:cNvPr>
          <p:cNvSpPr/>
          <p:nvPr/>
        </p:nvSpPr>
        <p:spPr>
          <a:xfrm>
            <a:off x="9226296" y="3621600"/>
            <a:ext cx="21854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" b="0" i="0" u="none" strike="noStrike" kern="0" cap="none" spc="300" normalizeH="0" baseline="0" noProof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Graphik-Light" panose="020B0403030202060203" pitchFamily="34" charset="0"/>
              </a:rPr>
              <a:t>INTEGRATE</a:t>
            </a:r>
          </a:p>
        </p:txBody>
      </p:sp>
      <p:sp>
        <p:nvSpPr>
          <p:cNvPr id="48" name="Text 50">
            <a:extLst>
              <a:ext uri="{FF2B5EF4-FFF2-40B4-BE49-F238E27FC236}">
                <a16:creationId xmlns:a16="http://schemas.microsoft.com/office/drawing/2014/main" id="{51D2D54C-F865-AE4F-AEDE-331F1EAF5D36}"/>
              </a:ext>
            </a:extLst>
          </p:cNvPr>
          <p:cNvSpPr/>
          <p:nvPr/>
        </p:nvSpPr>
        <p:spPr>
          <a:xfrm>
            <a:off x="9226296" y="3822768"/>
            <a:ext cx="21854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Medium" panose="020B0603030202060203" pitchFamily="34" charset="0"/>
                <a:ea typeface="Inter" pitchFamily="34" charset="-122"/>
              </a:rPr>
              <a:t>Enable Secure Global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Medium" panose="020B0603030202060203" pitchFamily="34" charset="0"/>
                <a:ea typeface="Inter" pitchFamily="34" charset="-122"/>
              </a:rPr>
              <a:t>Integration with Assurance</a:t>
            </a:r>
          </a:p>
        </p:txBody>
      </p:sp>
      <p:sp>
        <p:nvSpPr>
          <p:cNvPr id="49" name="Text 51">
            <a:extLst>
              <a:ext uri="{FF2B5EF4-FFF2-40B4-BE49-F238E27FC236}">
                <a16:creationId xmlns:a16="http://schemas.microsoft.com/office/drawing/2014/main" id="{AF89C162-EFA6-724D-0B26-C56218C59038}"/>
              </a:ext>
            </a:extLst>
          </p:cNvPr>
          <p:cNvSpPr/>
          <p:nvPr/>
        </p:nvSpPr>
        <p:spPr>
          <a:xfrm>
            <a:off x="9226296" y="4284539"/>
            <a:ext cx="218541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E8D8FF"/>
                </a:solidFill>
                <a:effectLst/>
                <a:uLnTx/>
                <a:uFillTx/>
                <a:latin typeface="Graphik-Light" panose="020B0403030202060203" pitchFamily="34" charset="0"/>
                <a:ea typeface="Inter" pitchFamily="34" charset="-122"/>
              </a:rPr>
              <a:t>Identity · SASE · service assurance · safe agentic interconnect at enterprise scale</a:t>
            </a:r>
          </a:p>
        </p:txBody>
      </p:sp>
      <p:sp>
        <p:nvSpPr>
          <p:cNvPr id="50" name="Text 52">
            <a:extLst>
              <a:ext uri="{FF2B5EF4-FFF2-40B4-BE49-F238E27FC236}">
                <a16:creationId xmlns:a16="http://schemas.microsoft.com/office/drawing/2014/main" id="{95159BD9-E8C9-A955-67A9-CFB57BB52847}"/>
              </a:ext>
            </a:extLst>
          </p:cNvPr>
          <p:cNvSpPr/>
          <p:nvPr/>
        </p:nvSpPr>
        <p:spPr>
          <a:xfrm rot="16200000">
            <a:off x="571499" y="5179317"/>
            <a:ext cx="548640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300" normalizeH="0" baseline="0" noProof="0">
                <a:ln>
                  <a:noFill/>
                </a:ln>
                <a:solidFill>
                  <a:srgbClr val="460074"/>
                </a:solidFill>
                <a:effectLst/>
                <a:uLnTx/>
                <a:uFillTx/>
                <a:latin typeface="Graphik-Medium" panose="020B0603030202060203" pitchFamily="34" charset="0"/>
                <a:ea typeface="Inter" pitchFamily="34" charset="-122"/>
                <a:cs typeface="Inter" pitchFamily="34" charset="-120"/>
              </a:rPr>
              <a:t>CORE IIS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300" normalizeH="0" baseline="0" noProof="0">
                <a:ln>
                  <a:noFill/>
                </a:ln>
                <a:solidFill>
                  <a:srgbClr val="460074"/>
                </a:solidFill>
                <a:effectLst/>
                <a:uLnTx/>
                <a:uFillTx/>
                <a:latin typeface="Graphik-Medium" panose="020B0603030202060203" pitchFamily="34" charset="0"/>
                <a:ea typeface="Inter" pitchFamily="34" charset="-122"/>
              </a:rPr>
              <a:t>OFFERING</a:t>
            </a:r>
            <a:endParaRPr kumimoji="0" lang="en-US" sz="700" b="0" i="0" u="none" strike="noStrike" kern="1200" cap="none" spc="30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-Medium" panose="020B0603030202060203" pitchFamily="34" charset="0"/>
            </a:endParaRPr>
          </a:p>
        </p:txBody>
      </p:sp>
      <p:sp>
        <p:nvSpPr>
          <p:cNvPr id="52" name="Shape 54">
            <a:extLst>
              <a:ext uri="{FF2B5EF4-FFF2-40B4-BE49-F238E27FC236}">
                <a16:creationId xmlns:a16="http://schemas.microsoft.com/office/drawing/2014/main" id="{F30E1522-6EA7-00F2-A87D-5828C527584E}"/>
              </a:ext>
            </a:extLst>
          </p:cNvPr>
          <p:cNvSpPr/>
          <p:nvPr/>
        </p:nvSpPr>
        <p:spPr>
          <a:xfrm>
            <a:off x="1188720" y="4974912"/>
            <a:ext cx="2459736" cy="36576"/>
          </a:xfrm>
          <a:prstGeom prst="rect">
            <a:avLst/>
          </a:prstGeom>
          <a:solidFill>
            <a:srgbClr val="46007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Shape 55">
            <a:extLst>
              <a:ext uri="{FF2B5EF4-FFF2-40B4-BE49-F238E27FC236}">
                <a16:creationId xmlns:a16="http://schemas.microsoft.com/office/drawing/2014/main" id="{93212F54-70D1-05A7-5803-350663148EE5}"/>
              </a:ext>
            </a:extLst>
          </p:cNvPr>
          <p:cNvSpPr/>
          <p:nvPr/>
        </p:nvSpPr>
        <p:spPr>
          <a:xfrm>
            <a:off x="1188720" y="4974911"/>
            <a:ext cx="2459736" cy="866013"/>
          </a:xfrm>
          <a:prstGeom prst="rect">
            <a:avLst/>
          </a:prstGeom>
          <a:solidFill>
            <a:srgbClr val="FFFFFF"/>
          </a:solidFill>
          <a:ln w="9525">
            <a:solidFill>
              <a:srgbClr val="460074"/>
            </a:solidFill>
            <a:prstDash val="solid"/>
          </a:ln>
        </p:spPr>
        <p:txBody>
          <a:bodyPr tIns="91440" bIns="91440" anchor="t"/>
          <a:lstStyle/>
          <a:p>
            <a:pPr rtl="0"/>
            <a:r>
              <a:rPr lang="en-US" sz="1050" b="0" i="0" u="none" strike="noStrike" kern="1200" baseline="0" err="1">
                <a:solidFill>
                  <a:srgbClr val="460074"/>
                </a:solidFill>
                <a:latin typeface="Graphik-SemiboldItalic" panose="020B0703030202060203" pitchFamily="34" charset="0"/>
              </a:rPr>
              <a:t>CoreOps</a:t>
            </a:r>
            <a:endParaRPr lang="en-US" sz="1050" b="0" i="0" u="none" strike="noStrike" kern="1200" baseline="0">
              <a:solidFill>
                <a:srgbClr val="460074"/>
              </a:solidFill>
              <a:latin typeface="Graphik-SemiboldItalic" panose="020B0703030202060203" pitchFamily="34" charset="0"/>
            </a:endParaRPr>
          </a:p>
          <a:p>
            <a:pPr rtl="0"/>
            <a:r>
              <a:rPr lang="en-US" sz="800" b="0" i="0" u="none" strike="noStrike" kern="1200" baseline="0">
                <a:solidFill>
                  <a:srgbClr val="000000"/>
                </a:solidFill>
                <a:latin typeface="Graphik-Light" panose="020B0403030202060203" pitchFamily="34" charset="0"/>
              </a:rPr>
              <a:t>Managed reinvention services spanning hybrid cloud, AI infrastructure, edge, networks, end-user and service management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-SemiboldItalic" panose="020B0703030202060203" pitchFamily="34" charset="0"/>
            </a:endParaRPr>
          </a:p>
        </p:txBody>
      </p:sp>
      <p:sp>
        <p:nvSpPr>
          <p:cNvPr id="57" name="Shape 59">
            <a:extLst>
              <a:ext uri="{FF2B5EF4-FFF2-40B4-BE49-F238E27FC236}">
                <a16:creationId xmlns:a16="http://schemas.microsoft.com/office/drawing/2014/main" id="{E39C06A9-CF4B-5BCA-3458-1FBC0D095836}"/>
              </a:ext>
            </a:extLst>
          </p:cNvPr>
          <p:cNvSpPr/>
          <p:nvPr/>
        </p:nvSpPr>
        <p:spPr>
          <a:xfrm>
            <a:off x="3813048" y="4974911"/>
            <a:ext cx="2459736" cy="866013"/>
          </a:xfrm>
          <a:prstGeom prst="rect">
            <a:avLst/>
          </a:prstGeom>
          <a:solidFill>
            <a:srgbClr val="FFFFFF"/>
          </a:solidFill>
          <a:ln w="9525">
            <a:solidFill>
              <a:srgbClr val="460074"/>
            </a:solidFill>
            <a:prstDash val="solid"/>
          </a:ln>
        </p:spPr>
        <p:txBody>
          <a:bodyPr tIns="91440" bIns="91440"/>
          <a:lstStyle/>
          <a:p>
            <a:pPr lvl="0">
              <a:defRPr/>
            </a:pPr>
            <a:r>
              <a:rPr lang="en-US" sz="1050" kern="0" err="1">
                <a:solidFill>
                  <a:srgbClr val="460074"/>
                </a:solidFill>
                <a:latin typeface="Graphik-SemiboldItalic" panose="020B0703030202060203" pitchFamily="34" charset="0"/>
                <a:ea typeface="Inter" pitchFamily="34" charset="-122"/>
                <a:cs typeface="Inter" pitchFamily="34" charset="-120"/>
              </a:rPr>
              <a:t>CoreStack</a:t>
            </a:r>
            <a:endParaRPr lang="en-US" sz="1050" kern="0">
              <a:solidFill>
                <a:srgbClr val="460074"/>
              </a:solidFill>
              <a:latin typeface="Graphik-SemiboldItalic" panose="020B0703030202060203" pitchFamily="34" charset="0"/>
              <a:ea typeface="Inter" pitchFamily="34" charset="-122"/>
              <a:cs typeface="Inter" pitchFamily="34" charset="-120"/>
            </a:endParaRPr>
          </a:p>
          <a:p>
            <a:pPr>
              <a:defRPr/>
            </a:pPr>
            <a:r>
              <a:rPr lang="en-US" sz="800">
                <a:solidFill>
                  <a:srgbClr val="000000"/>
                </a:solidFill>
                <a:latin typeface="Graphik-Light" panose="020B0403030202060203" pitchFamily="34" charset="0"/>
              </a:rPr>
              <a:t>Advisory and modernization services for hybrid cloud, end-user experience and AIOps</a:t>
            </a:r>
          </a:p>
        </p:txBody>
      </p:sp>
      <p:sp>
        <p:nvSpPr>
          <p:cNvPr id="61" name="Shape 63">
            <a:extLst>
              <a:ext uri="{FF2B5EF4-FFF2-40B4-BE49-F238E27FC236}">
                <a16:creationId xmlns:a16="http://schemas.microsoft.com/office/drawing/2014/main" id="{B5D00DA8-771E-9DFD-08AA-6764646F6855}"/>
              </a:ext>
            </a:extLst>
          </p:cNvPr>
          <p:cNvSpPr/>
          <p:nvPr/>
        </p:nvSpPr>
        <p:spPr>
          <a:xfrm>
            <a:off x="6437376" y="4974911"/>
            <a:ext cx="2459736" cy="866013"/>
          </a:xfrm>
          <a:prstGeom prst="rect">
            <a:avLst/>
          </a:prstGeom>
          <a:solidFill>
            <a:srgbClr val="FFFFFF"/>
          </a:solidFill>
          <a:ln w="9525">
            <a:solidFill>
              <a:srgbClr val="460074"/>
            </a:solidFill>
            <a:prstDash val="solid"/>
          </a:ln>
        </p:spPr>
        <p:txBody>
          <a:bodyPr tIns="91440" bIns="91440"/>
          <a:lstStyle/>
          <a:p>
            <a:pPr lvl="0">
              <a:defRPr/>
            </a:pPr>
            <a:r>
              <a:rPr lang="en-US" sz="1050" kern="0" err="1">
                <a:solidFill>
                  <a:srgbClr val="460074"/>
                </a:solidFill>
                <a:latin typeface="Graphik-SemiboldItalic" panose="020B0703030202060203" pitchFamily="34" charset="0"/>
                <a:ea typeface="Inter" pitchFamily="34" charset="-122"/>
                <a:cs typeface="Inter" pitchFamily="34" charset="-120"/>
              </a:rPr>
              <a:t>CoreAI</a:t>
            </a:r>
            <a:r>
              <a:rPr lang="en-US" sz="1050" kern="0">
                <a:solidFill>
                  <a:srgbClr val="460074"/>
                </a:solidFill>
                <a:latin typeface="Graphik-SemiboldItalic" panose="020B0703030202060203" pitchFamily="34" charset="0"/>
                <a:ea typeface="Inter" pitchFamily="34" charset="-122"/>
                <a:cs typeface="Inter" pitchFamily="34" charset="-120"/>
              </a:rPr>
              <a:t> &amp; </a:t>
            </a:r>
            <a:r>
              <a:rPr lang="en-US" sz="1050" kern="0" err="1">
                <a:solidFill>
                  <a:srgbClr val="460074"/>
                </a:solidFill>
                <a:latin typeface="Graphik-SemiboldItalic" panose="020B0703030202060203" pitchFamily="34" charset="0"/>
                <a:ea typeface="Inter" pitchFamily="34" charset="-122"/>
                <a:cs typeface="Inter" pitchFamily="34" charset="-120"/>
              </a:rPr>
              <a:t>CoreFactory</a:t>
            </a:r>
            <a:endParaRPr lang="en-US" sz="1050" kern="0">
              <a:solidFill>
                <a:srgbClr val="460074"/>
              </a:solidFill>
              <a:latin typeface="Graphik-SemiboldItalic" panose="020B0703030202060203" pitchFamily="34" charset="0"/>
              <a:ea typeface="Inter" pitchFamily="34" charset="-122"/>
              <a:cs typeface="Inter" pitchFamily="34" charset="-120"/>
            </a:endParaRPr>
          </a:p>
          <a:p>
            <a:pPr>
              <a:defRPr/>
            </a:pPr>
            <a:r>
              <a:rPr lang="en-US" sz="800">
                <a:solidFill>
                  <a:srgbClr val="000000"/>
                </a:solidFill>
                <a:latin typeface="Graphik-Light" panose="020B0403030202060203" pitchFamily="34" charset="0"/>
              </a:rPr>
              <a:t>Architecture, design, deployment and optimization services for AI infrastructure, </a:t>
            </a:r>
            <a:r>
              <a:rPr lang="en-US" sz="800" err="1">
                <a:solidFill>
                  <a:srgbClr val="000000"/>
                </a:solidFill>
                <a:latin typeface="Graphik-Light" panose="020B0403030202060203" pitchFamily="34" charset="0"/>
              </a:rPr>
              <a:t>Neocloud</a:t>
            </a:r>
            <a:r>
              <a:rPr lang="en-US" sz="800">
                <a:solidFill>
                  <a:srgbClr val="000000"/>
                </a:solidFill>
                <a:latin typeface="Graphik-Light" panose="020B0403030202060203" pitchFamily="34" charset="0"/>
              </a:rPr>
              <a:t>, &amp; Sovereign infrastructure</a:t>
            </a:r>
          </a:p>
        </p:txBody>
      </p:sp>
      <p:sp>
        <p:nvSpPr>
          <p:cNvPr id="65" name="Shape 67">
            <a:extLst>
              <a:ext uri="{FF2B5EF4-FFF2-40B4-BE49-F238E27FC236}">
                <a16:creationId xmlns:a16="http://schemas.microsoft.com/office/drawing/2014/main" id="{474AFC3E-2995-65CE-F30A-7C4EE3982ED5}"/>
              </a:ext>
            </a:extLst>
          </p:cNvPr>
          <p:cNvSpPr/>
          <p:nvPr/>
        </p:nvSpPr>
        <p:spPr>
          <a:xfrm>
            <a:off x="9061704" y="4974911"/>
            <a:ext cx="2459736" cy="866013"/>
          </a:xfrm>
          <a:prstGeom prst="rect">
            <a:avLst/>
          </a:prstGeom>
          <a:solidFill>
            <a:srgbClr val="FFFFFF"/>
          </a:solidFill>
          <a:ln w="9525">
            <a:solidFill>
              <a:srgbClr val="460074"/>
            </a:solidFill>
            <a:prstDash val="solid"/>
          </a:ln>
        </p:spPr>
        <p:txBody>
          <a:bodyPr tIns="91440" bIns="91440" anchor="t"/>
          <a:lstStyle/>
          <a:p>
            <a:pPr rtl="0"/>
            <a:r>
              <a:rPr lang="en-US" sz="1050" b="0" i="0" u="none" strike="noStrike" kern="1200" baseline="0" err="1">
                <a:solidFill>
                  <a:srgbClr val="460074"/>
                </a:solidFill>
                <a:latin typeface="Graphik-SemiboldItalic" panose="020B0703030202060203" pitchFamily="34" charset="0"/>
              </a:rPr>
              <a:t>CoreFabric</a:t>
            </a:r>
            <a:endParaRPr lang="en-US" sz="1050" b="0" i="0" u="none" strike="noStrike" kern="1200" baseline="0">
              <a:solidFill>
                <a:srgbClr val="460074"/>
              </a:solidFill>
              <a:latin typeface="Graphik-SemiboldItalic" panose="020B0703030202060203" pitchFamily="34" charset="0"/>
            </a:endParaRPr>
          </a:p>
          <a:p>
            <a:r>
              <a:rPr lang="en-US" sz="800">
                <a:solidFill>
                  <a:srgbClr val="000000"/>
                </a:solidFill>
                <a:latin typeface="Graphik-Light" panose="020B0403030202060203" pitchFamily="34" charset="0"/>
              </a:rPr>
              <a:t>Advisory and modernization services for network and edge environments, including autonomous network design and implementation</a:t>
            </a:r>
          </a:p>
        </p:txBody>
      </p:sp>
      <p:sp>
        <p:nvSpPr>
          <p:cNvPr id="67" name="Shape 69">
            <a:extLst>
              <a:ext uri="{FF2B5EF4-FFF2-40B4-BE49-F238E27FC236}">
                <a16:creationId xmlns:a16="http://schemas.microsoft.com/office/drawing/2014/main" id="{9587A9F1-213A-025C-6AED-6655D5A6509E}"/>
              </a:ext>
            </a:extLst>
          </p:cNvPr>
          <p:cNvSpPr/>
          <p:nvPr/>
        </p:nvSpPr>
        <p:spPr>
          <a:xfrm>
            <a:off x="1188720" y="5904933"/>
            <a:ext cx="10332720" cy="329184"/>
          </a:xfrm>
          <a:prstGeom prst="rect">
            <a:avLst/>
          </a:prstGeom>
          <a:solidFill>
            <a:srgbClr val="F7F5FB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Text 70">
            <a:extLst>
              <a:ext uri="{FF2B5EF4-FFF2-40B4-BE49-F238E27FC236}">
                <a16:creationId xmlns:a16="http://schemas.microsoft.com/office/drawing/2014/main" id="{BA6BD7EC-7FEA-6720-C825-645F441BF716}"/>
              </a:ext>
            </a:extLst>
          </p:cNvPr>
          <p:cNvSpPr/>
          <p:nvPr/>
        </p:nvSpPr>
        <p:spPr>
          <a:xfrm>
            <a:off x="1325880" y="5904933"/>
            <a:ext cx="1691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300" normalizeH="0" baseline="0" noProof="0">
                <a:ln>
                  <a:noFill/>
                </a:ln>
                <a:solidFill>
                  <a:srgbClr val="767676"/>
                </a:solidFill>
                <a:effectLst/>
                <a:uLnTx/>
                <a:uFillTx/>
                <a:latin typeface="Graphik-Medium" panose="020B0603030202060203" pitchFamily="34" charset="0"/>
                <a:ea typeface="Inter" pitchFamily="34" charset="-122"/>
                <a:cs typeface="Inter" pitchFamily="34" charset="-120"/>
              </a:rPr>
              <a:t>ALSO IN THE LOOP</a:t>
            </a:r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-Medium" panose="020B0603030202060203" pitchFamily="34" charset="0"/>
            </a:endParaRPr>
          </a:p>
        </p:txBody>
      </p:sp>
      <p:sp>
        <p:nvSpPr>
          <p:cNvPr id="69" name="Shape 71">
            <a:extLst>
              <a:ext uri="{FF2B5EF4-FFF2-40B4-BE49-F238E27FC236}">
                <a16:creationId xmlns:a16="http://schemas.microsoft.com/office/drawing/2014/main" id="{A8A83887-BD85-47EB-E49E-689462BE5CBA}"/>
              </a:ext>
            </a:extLst>
          </p:cNvPr>
          <p:cNvSpPr/>
          <p:nvPr/>
        </p:nvSpPr>
        <p:spPr>
          <a:xfrm>
            <a:off x="3063240" y="5959797"/>
            <a:ext cx="0" cy="219456"/>
          </a:xfrm>
          <a:prstGeom prst="line">
            <a:avLst/>
          </a:prstGeom>
          <a:noFill/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Text 72">
            <a:extLst>
              <a:ext uri="{FF2B5EF4-FFF2-40B4-BE49-F238E27FC236}">
                <a16:creationId xmlns:a16="http://schemas.microsoft.com/office/drawing/2014/main" id="{ECC82857-4BBD-08E5-2DD6-DBB06F57ABFF}"/>
              </a:ext>
            </a:extLst>
          </p:cNvPr>
          <p:cNvSpPr/>
          <p:nvPr/>
        </p:nvSpPr>
        <p:spPr>
          <a:xfrm>
            <a:off x="3200400" y="5904933"/>
            <a:ext cx="8183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Graphik-Light" panose="020B0403030202060203" pitchFamily="34" charset="0"/>
                <a:ea typeface="Inter" pitchFamily="34" charset="-122"/>
                <a:cs typeface="Inter" pitchFamily="34" charset="-120"/>
              </a:rPr>
              <a:t>our Accenture services – </a:t>
            </a:r>
            <a:r>
              <a:rPr kumimoji="0" lang="en-US" sz="9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Medium" panose="020B0603030202060203" pitchFamily="34" charset="0"/>
                <a:ea typeface="Inter" pitchFamily="34" charset="-122"/>
                <a:cs typeface="Inter" pitchFamily="34" charset="-120"/>
              </a:rPr>
              <a:t>Tech Strategy &amp; Transformation, AI &amp; Data, Software &amp; Platform Engineering</a:t>
            </a:r>
            <a:endParaRPr kumimoji="0" lang="en-US" sz="9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-Medium" panose="020B0603030202060203" pitchFamily="34" charset="0"/>
            </a:endParaRPr>
          </a:p>
        </p:txBody>
      </p:sp>
      <p:sp>
        <p:nvSpPr>
          <p:cNvPr id="72" name="Shape 6">
            <a:extLst>
              <a:ext uri="{FF2B5EF4-FFF2-40B4-BE49-F238E27FC236}">
                <a16:creationId xmlns:a16="http://schemas.microsoft.com/office/drawing/2014/main" id="{01E4C1E7-63BF-6122-28CF-04A21D79735B}"/>
              </a:ext>
            </a:extLst>
          </p:cNvPr>
          <p:cNvSpPr/>
          <p:nvPr/>
        </p:nvSpPr>
        <p:spPr>
          <a:xfrm>
            <a:off x="1188720" y="1803087"/>
            <a:ext cx="5120640" cy="0"/>
          </a:xfrm>
          <a:prstGeom prst="line">
            <a:avLst/>
          </a:prstGeom>
          <a:noFill/>
          <a:ln w="9525">
            <a:solidFill>
              <a:srgbClr val="D89A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Text 7">
            <a:extLst>
              <a:ext uri="{FF2B5EF4-FFF2-40B4-BE49-F238E27FC236}">
                <a16:creationId xmlns:a16="http://schemas.microsoft.com/office/drawing/2014/main" id="{26744BAC-E20A-D884-1D7A-242F00469E91}"/>
              </a:ext>
            </a:extLst>
          </p:cNvPr>
          <p:cNvSpPr/>
          <p:nvPr/>
        </p:nvSpPr>
        <p:spPr>
          <a:xfrm>
            <a:off x="1298641" y="1510479"/>
            <a:ext cx="2514407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0" cap="none" spc="400" normalizeH="0" baseline="0" noProof="0">
                <a:ln>
                  <a:noFill/>
                </a:ln>
                <a:solidFill>
                  <a:srgbClr val="A100FF"/>
                </a:solidFill>
                <a:effectLst/>
                <a:uLnTx/>
                <a:uFillTx/>
                <a:latin typeface="Graphik-Medium" panose="020B0603030202060203" pitchFamily="34" charset="0"/>
                <a:ea typeface="Inter" pitchFamily="34" charset="-122"/>
                <a:cs typeface="Inter" pitchFamily="34" charset="-120"/>
              </a:rPr>
              <a:t>FUNCTIONAL INITIATIVES</a:t>
            </a:r>
            <a:endParaRPr kumimoji="0" lang="en-US" sz="7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-Medium" panose="020B0603030202060203" pitchFamily="34" charset="0"/>
            </a:endParaRPr>
          </a:p>
        </p:txBody>
      </p:sp>
      <p:sp>
        <p:nvSpPr>
          <p:cNvPr id="75" name="Shape 9">
            <a:extLst>
              <a:ext uri="{FF2B5EF4-FFF2-40B4-BE49-F238E27FC236}">
                <a16:creationId xmlns:a16="http://schemas.microsoft.com/office/drawing/2014/main" id="{BC9C1F15-CCCC-D980-C8C9-2D987C2B835D}"/>
              </a:ext>
            </a:extLst>
          </p:cNvPr>
          <p:cNvSpPr/>
          <p:nvPr/>
        </p:nvSpPr>
        <p:spPr>
          <a:xfrm>
            <a:off x="6400800" y="1803087"/>
            <a:ext cx="5120640" cy="0"/>
          </a:xfrm>
          <a:prstGeom prst="line">
            <a:avLst/>
          </a:prstGeom>
          <a:noFill/>
          <a:ln w="9525">
            <a:solidFill>
              <a:srgbClr val="8FE0C7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Text 10">
            <a:extLst>
              <a:ext uri="{FF2B5EF4-FFF2-40B4-BE49-F238E27FC236}">
                <a16:creationId xmlns:a16="http://schemas.microsoft.com/office/drawing/2014/main" id="{518D612C-5DC3-0187-785C-AEE7788F40F5}"/>
              </a:ext>
            </a:extLst>
          </p:cNvPr>
          <p:cNvSpPr/>
          <p:nvPr/>
        </p:nvSpPr>
        <p:spPr>
          <a:xfrm>
            <a:off x="6473952" y="1510479"/>
            <a:ext cx="28300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0" cap="none" spc="400" normalizeH="0" baseline="0" noProof="0">
                <a:ln>
                  <a:noFill/>
                </a:ln>
                <a:solidFill>
                  <a:srgbClr val="00B37E"/>
                </a:solidFill>
                <a:effectLst/>
                <a:uLnTx/>
                <a:uFillTx/>
                <a:latin typeface="Graphik-Medium" panose="020B0603030202060203" pitchFamily="34" charset="0"/>
                <a:ea typeface="Inter" pitchFamily="34" charset="-122"/>
                <a:cs typeface="Inter" pitchFamily="34" charset="-120"/>
              </a:rPr>
              <a:t>ENTERPRISE-WIDE INITIATIVES</a:t>
            </a:r>
            <a:endParaRPr kumimoji="0" lang="en-US" sz="7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-Medium" panose="020B0603030202060203" pitchFamily="34" charset="0"/>
            </a:endParaRPr>
          </a:p>
        </p:txBody>
      </p:sp>
      <p:sp>
        <p:nvSpPr>
          <p:cNvPr id="77" name="Shape 12">
            <a:extLst>
              <a:ext uri="{FF2B5EF4-FFF2-40B4-BE49-F238E27FC236}">
                <a16:creationId xmlns:a16="http://schemas.microsoft.com/office/drawing/2014/main" id="{D3BB6B7D-EF12-A26C-C119-471D686AECC2}"/>
              </a:ext>
            </a:extLst>
          </p:cNvPr>
          <p:cNvSpPr/>
          <p:nvPr/>
        </p:nvSpPr>
        <p:spPr>
          <a:xfrm>
            <a:off x="1188720" y="1967679"/>
            <a:ext cx="2459736" cy="1417320"/>
          </a:xfrm>
          <a:prstGeom prst="rect">
            <a:avLst/>
          </a:prstGeom>
          <a:solidFill>
            <a:schemeClr val="bg1"/>
          </a:solidFill>
          <a:ln w="12700">
            <a:solidFill>
              <a:srgbClr val="A100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Text 13">
            <a:extLst>
              <a:ext uri="{FF2B5EF4-FFF2-40B4-BE49-F238E27FC236}">
                <a16:creationId xmlns:a16="http://schemas.microsoft.com/office/drawing/2014/main" id="{7713EBB5-4359-E4D9-6213-890D26E693E5}"/>
              </a:ext>
            </a:extLst>
          </p:cNvPr>
          <p:cNvSpPr/>
          <p:nvPr/>
        </p:nvSpPr>
        <p:spPr>
          <a:xfrm>
            <a:off x="1371600" y="2077407"/>
            <a:ext cx="20939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-100" normalizeH="0" baseline="0" noProof="0">
                <a:ln>
                  <a:noFill/>
                </a:ln>
                <a:solidFill>
                  <a:srgbClr val="A100FF"/>
                </a:solidFill>
                <a:effectLst/>
                <a:uLnTx/>
                <a:uFillTx/>
                <a:latin typeface="Graphik-Semibold" panose="020B0703030202060203" pitchFamily="34" charset="0"/>
                <a:ea typeface="Inter" pitchFamily="34" charset="-122"/>
                <a:cs typeface="Inter" pitchFamily="34" charset="-120"/>
              </a:rPr>
              <a:t>01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-SemiboldItalic" panose="020B0703030202060203" pitchFamily="34" charset="0"/>
            </a:endParaRPr>
          </a:p>
        </p:txBody>
      </p:sp>
      <p:sp>
        <p:nvSpPr>
          <p:cNvPr id="79" name="Text 14">
            <a:extLst>
              <a:ext uri="{FF2B5EF4-FFF2-40B4-BE49-F238E27FC236}">
                <a16:creationId xmlns:a16="http://schemas.microsoft.com/office/drawing/2014/main" id="{4F970123-3C78-7905-E0B2-CF34CCDE0E49}"/>
              </a:ext>
            </a:extLst>
          </p:cNvPr>
          <p:cNvSpPr/>
          <p:nvPr/>
        </p:nvSpPr>
        <p:spPr>
          <a:xfrm>
            <a:off x="1371600" y="2562039"/>
            <a:ext cx="209397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Medium" panose="020B0603030202060203" pitchFamily="34" charset="0"/>
                <a:ea typeface="Inter" pitchFamily="34" charset="-122"/>
                <a:cs typeface="Inter" pitchFamily="34" charset="-120"/>
              </a:rPr>
              <a:t>Drive Cost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-Medium" panose="020B060303020206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Medium" panose="020B0603030202060203" pitchFamily="34" charset="0"/>
                <a:ea typeface="Inter" pitchFamily="34" charset="-122"/>
                <a:cs typeface="Inter" pitchFamily="34" charset="-120"/>
              </a:rPr>
              <a:t>Management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-Medium" panose="020B0603030202060203" pitchFamily="34" charset="0"/>
            </a:endParaRPr>
          </a:p>
        </p:txBody>
      </p:sp>
      <p:sp>
        <p:nvSpPr>
          <p:cNvPr id="80" name="Text 15">
            <a:extLst>
              <a:ext uri="{FF2B5EF4-FFF2-40B4-BE49-F238E27FC236}">
                <a16:creationId xmlns:a16="http://schemas.microsoft.com/office/drawing/2014/main" id="{3F80FA70-5387-F2C4-6BE4-CE5C2B3BAF30}"/>
              </a:ext>
            </a:extLst>
          </p:cNvPr>
          <p:cNvSpPr/>
          <p:nvPr/>
        </p:nvSpPr>
        <p:spPr>
          <a:xfrm>
            <a:off x="1371600" y="2985711"/>
            <a:ext cx="20939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" b="0" i="0" u="none" strike="noStrike" kern="0" cap="none" spc="300" normalizeH="0" baseline="0" noProof="0">
                <a:ln>
                  <a:noFill/>
                </a:ln>
                <a:solidFill>
                  <a:srgbClr val="767676"/>
                </a:solidFill>
                <a:effectLst/>
                <a:uLnTx/>
                <a:uFillTx/>
                <a:latin typeface="Graphik-Light" panose="020B0403030202060203" pitchFamily="34" charset="0"/>
                <a:ea typeface="Consolas" pitchFamily="34" charset="-122"/>
                <a:cs typeface="Consolas" pitchFamily="34" charset="-120"/>
              </a:rPr>
              <a:t>FUNCTIONAL · TACTICAL</a:t>
            </a:r>
            <a:endParaRPr kumimoji="0" lang="en-US" sz="6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-Light" panose="020B0403030202060203" pitchFamily="34" charset="0"/>
            </a:endParaRPr>
          </a:p>
        </p:txBody>
      </p:sp>
      <p:sp>
        <p:nvSpPr>
          <p:cNvPr id="81" name="Text 16">
            <a:extLst>
              <a:ext uri="{FF2B5EF4-FFF2-40B4-BE49-F238E27FC236}">
                <a16:creationId xmlns:a16="http://schemas.microsoft.com/office/drawing/2014/main" id="{7A6152C9-12E7-01FA-C8C9-E7BC904E888F}"/>
              </a:ext>
            </a:extLst>
          </p:cNvPr>
          <p:cNvSpPr/>
          <p:nvPr/>
        </p:nvSpPr>
        <p:spPr>
          <a:xfrm>
            <a:off x="3593592" y="2490602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767676"/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›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Shape 17">
            <a:extLst>
              <a:ext uri="{FF2B5EF4-FFF2-40B4-BE49-F238E27FC236}">
                <a16:creationId xmlns:a16="http://schemas.microsoft.com/office/drawing/2014/main" id="{F3DC2F11-2A4F-4F93-D9F5-8D9099846589}"/>
              </a:ext>
            </a:extLst>
          </p:cNvPr>
          <p:cNvSpPr/>
          <p:nvPr/>
        </p:nvSpPr>
        <p:spPr>
          <a:xfrm>
            <a:off x="3813048" y="1967679"/>
            <a:ext cx="2459736" cy="1417320"/>
          </a:xfrm>
          <a:prstGeom prst="rect">
            <a:avLst/>
          </a:prstGeom>
          <a:solidFill>
            <a:schemeClr val="bg1"/>
          </a:solidFill>
          <a:ln w="12700">
            <a:solidFill>
              <a:srgbClr val="7B2CB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Text 18">
            <a:extLst>
              <a:ext uri="{FF2B5EF4-FFF2-40B4-BE49-F238E27FC236}">
                <a16:creationId xmlns:a16="http://schemas.microsoft.com/office/drawing/2014/main" id="{950233B4-6229-D285-FEC1-28DDCEFA8C93}"/>
              </a:ext>
            </a:extLst>
          </p:cNvPr>
          <p:cNvSpPr/>
          <p:nvPr/>
        </p:nvSpPr>
        <p:spPr>
          <a:xfrm>
            <a:off x="3995928" y="2077407"/>
            <a:ext cx="20939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-100" normalizeH="0" baseline="0" noProof="0">
                <a:ln>
                  <a:noFill/>
                </a:ln>
                <a:solidFill>
                  <a:srgbClr val="7B2CBF"/>
                </a:solidFill>
                <a:effectLst/>
                <a:uLnTx/>
                <a:uFillTx/>
                <a:latin typeface="Graphik-Semibold" panose="020B0703030202060203" pitchFamily="34" charset="0"/>
                <a:ea typeface="Inter" pitchFamily="34" charset="-122"/>
                <a:cs typeface="Inter" pitchFamily="34" charset="-120"/>
              </a:rPr>
              <a:t>02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-SemiboldItalic" panose="020B0703030202060203" pitchFamily="34" charset="0"/>
            </a:endParaRPr>
          </a:p>
        </p:txBody>
      </p:sp>
      <p:sp>
        <p:nvSpPr>
          <p:cNvPr id="84" name="Text 19">
            <a:extLst>
              <a:ext uri="{FF2B5EF4-FFF2-40B4-BE49-F238E27FC236}">
                <a16:creationId xmlns:a16="http://schemas.microsoft.com/office/drawing/2014/main" id="{71B06CF1-99FD-4FB7-B56F-4CB28A3BC50F}"/>
              </a:ext>
            </a:extLst>
          </p:cNvPr>
          <p:cNvSpPr/>
          <p:nvPr/>
        </p:nvSpPr>
        <p:spPr>
          <a:xfrm>
            <a:off x="3995928" y="2562039"/>
            <a:ext cx="209397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Medium" panose="020B0603030202060203" pitchFamily="34" charset="0"/>
                <a:ea typeface="Inter" pitchFamily="34" charset="-122"/>
                <a:cs typeface="Inter" pitchFamily="34" charset="-120"/>
              </a:rPr>
              <a:t>Modernize for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-Medium" panose="020B060303020206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Medium" panose="020B0603030202060203" pitchFamily="34" charset="0"/>
                <a:ea typeface="Inter" pitchFamily="34" charset="-122"/>
                <a:cs typeface="Inter" pitchFamily="34" charset="-120"/>
              </a:rPr>
              <a:t>Resilience &amp; Agility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-Medium" panose="020B0603030202060203" pitchFamily="34" charset="0"/>
            </a:endParaRPr>
          </a:p>
        </p:txBody>
      </p:sp>
      <p:sp>
        <p:nvSpPr>
          <p:cNvPr id="85" name="Text 20">
            <a:extLst>
              <a:ext uri="{FF2B5EF4-FFF2-40B4-BE49-F238E27FC236}">
                <a16:creationId xmlns:a16="http://schemas.microsoft.com/office/drawing/2014/main" id="{645D2B23-1665-1BF6-1CCE-E5C2A8FF21CA}"/>
              </a:ext>
            </a:extLst>
          </p:cNvPr>
          <p:cNvSpPr/>
          <p:nvPr/>
        </p:nvSpPr>
        <p:spPr>
          <a:xfrm>
            <a:off x="3995928" y="2985711"/>
            <a:ext cx="20939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" b="0" i="0" u="none" strike="noStrike" kern="0" cap="none" spc="300" normalizeH="0" baseline="0" noProof="0">
                <a:ln>
                  <a:noFill/>
                </a:ln>
                <a:solidFill>
                  <a:srgbClr val="767676"/>
                </a:solidFill>
                <a:effectLst/>
                <a:uLnTx/>
                <a:uFillTx/>
                <a:latin typeface="Graphik-Light" panose="020B0403030202060203" pitchFamily="34" charset="0"/>
                <a:ea typeface="Consolas" pitchFamily="34" charset="-122"/>
                <a:cs typeface="Consolas" pitchFamily="34" charset="-120"/>
              </a:rPr>
              <a:t>THROUGH AGENTIC</a:t>
            </a:r>
            <a:endParaRPr kumimoji="0" lang="en-US" sz="6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-Light" panose="020B0403030202060203" pitchFamily="34" charset="0"/>
            </a:endParaRPr>
          </a:p>
        </p:txBody>
      </p:sp>
      <p:sp>
        <p:nvSpPr>
          <p:cNvPr id="86" name="Text 21">
            <a:extLst>
              <a:ext uri="{FF2B5EF4-FFF2-40B4-BE49-F238E27FC236}">
                <a16:creationId xmlns:a16="http://schemas.microsoft.com/office/drawing/2014/main" id="{427772BE-5E4E-FA4F-D540-D77F015422D5}"/>
              </a:ext>
            </a:extLst>
          </p:cNvPr>
          <p:cNvSpPr/>
          <p:nvPr/>
        </p:nvSpPr>
        <p:spPr>
          <a:xfrm>
            <a:off x="6217920" y="2490602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767676"/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›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Shape 22">
            <a:extLst>
              <a:ext uri="{FF2B5EF4-FFF2-40B4-BE49-F238E27FC236}">
                <a16:creationId xmlns:a16="http://schemas.microsoft.com/office/drawing/2014/main" id="{2C32BFB4-1466-3C12-6FE4-F48C2DBDD6E7}"/>
              </a:ext>
            </a:extLst>
          </p:cNvPr>
          <p:cNvSpPr/>
          <p:nvPr/>
        </p:nvSpPr>
        <p:spPr>
          <a:xfrm>
            <a:off x="6437376" y="1967679"/>
            <a:ext cx="2459736" cy="1417320"/>
          </a:xfrm>
          <a:prstGeom prst="rect">
            <a:avLst/>
          </a:prstGeom>
          <a:solidFill>
            <a:schemeClr val="bg1"/>
          </a:solidFill>
          <a:ln w="12700">
            <a:solidFill>
              <a:srgbClr val="00B37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Text 23">
            <a:extLst>
              <a:ext uri="{FF2B5EF4-FFF2-40B4-BE49-F238E27FC236}">
                <a16:creationId xmlns:a16="http://schemas.microsoft.com/office/drawing/2014/main" id="{489CC61D-92AF-19F4-07B8-8D9A62AE3338}"/>
              </a:ext>
            </a:extLst>
          </p:cNvPr>
          <p:cNvSpPr/>
          <p:nvPr/>
        </p:nvSpPr>
        <p:spPr>
          <a:xfrm>
            <a:off x="6620256" y="2077407"/>
            <a:ext cx="20939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-100" normalizeH="0" baseline="0" noProof="0">
                <a:ln>
                  <a:noFill/>
                </a:ln>
                <a:solidFill>
                  <a:srgbClr val="00B37E"/>
                </a:solidFill>
                <a:effectLst/>
                <a:uLnTx/>
                <a:uFillTx/>
                <a:latin typeface="Graphik-Semibold" panose="020B0703030202060203" pitchFamily="34" charset="0"/>
                <a:ea typeface="Inter" pitchFamily="34" charset="-122"/>
                <a:cs typeface="Inter" pitchFamily="34" charset="-120"/>
              </a:rPr>
              <a:t>03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-SemiboldItalic" panose="020B0703030202060203" pitchFamily="34" charset="0"/>
            </a:endParaRPr>
          </a:p>
        </p:txBody>
      </p:sp>
      <p:sp>
        <p:nvSpPr>
          <p:cNvPr id="89" name="Text 24">
            <a:extLst>
              <a:ext uri="{FF2B5EF4-FFF2-40B4-BE49-F238E27FC236}">
                <a16:creationId xmlns:a16="http://schemas.microsoft.com/office/drawing/2014/main" id="{B3D7C7A7-25F2-DE4E-E37E-A5CD0E17AE6B}"/>
              </a:ext>
            </a:extLst>
          </p:cNvPr>
          <p:cNvSpPr/>
          <p:nvPr/>
        </p:nvSpPr>
        <p:spPr>
          <a:xfrm>
            <a:off x="6620256" y="2562039"/>
            <a:ext cx="209397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Medium" panose="020B0603030202060203" pitchFamily="34" charset="0"/>
                <a:ea typeface="Inter" pitchFamily="34" charset="-122"/>
                <a:cs typeface="Inter" pitchFamily="34" charset="-120"/>
              </a:rPr>
              <a:t>Deploy Agentic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-Medium" panose="020B060303020206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Medium" panose="020B0603030202060203" pitchFamily="34" charset="0"/>
                <a:ea typeface="Inter" pitchFamily="34" charset="-122"/>
                <a:cs typeface="Inter" pitchFamily="34" charset="-120"/>
              </a:rPr>
              <a:t>Operations across the Firm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-Medium" panose="020B0603030202060203" pitchFamily="34" charset="0"/>
            </a:endParaRPr>
          </a:p>
        </p:txBody>
      </p:sp>
      <p:sp>
        <p:nvSpPr>
          <p:cNvPr id="90" name="Text 25">
            <a:extLst>
              <a:ext uri="{FF2B5EF4-FFF2-40B4-BE49-F238E27FC236}">
                <a16:creationId xmlns:a16="http://schemas.microsoft.com/office/drawing/2014/main" id="{8DF8412F-608A-8F6B-8E5E-3DA61E1EE414}"/>
              </a:ext>
            </a:extLst>
          </p:cNvPr>
          <p:cNvSpPr/>
          <p:nvPr/>
        </p:nvSpPr>
        <p:spPr>
          <a:xfrm>
            <a:off x="6620256" y="2985711"/>
            <a:ext cx="20939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" b="0" i="0" u="none" strike="noStrike" kern="0" cap="none" spc="300" normalizeH="0" baseline="0" noProof="0">
                <a:ln>
                  <a:noFill/>
                </a:ln>
                <a:solidFill>
                  <a:srgbClr val="767676"/>
                </a:solidFill>
                <a:effectLst/>
                <a:uLnTx/>
                <a:uFillTx/>
                <a:latin typeface="Graphik-Light" panose="020B0403030202060203" pitchFamily="34" charset="0"/>
                <a:ea typeface="Consolas" pitchFamily="34" charset="-122"/>
                <a:cs typeface="Consolas" pitchFamily="34" charset="-120"/>
              </a:rPr>
              <a:t>ENTERPRISE-WIDE</a:t>
            </a:r>
            <a:endParaRPr kumimoji="0" lang="en-US" sz="6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-Light" panose="020B0403030202060203" pitchFamily="34" charset="0"/>
            </a:endParaRPr>
          </a:p>
        </p:txBody>
      </p:sp>
      <p:sp>
        <p:nvSpPr>
          <p:cNvPr id="91" name="Text 26">
            <a:extLst>
              <a:ext uri="{FF2B5EF4-FFF2-40B4-BE49-F238E27FC236}">
                <a16:creationId xmlns:a16="http://schemas.microsoft.com/office/drawing/2014/main" id="{027369CD-E11B-8CDE-470A-AA660FEF1D8C}"/>
              </a:ext>
            </a:extLst>
          </p:cNvPr>
          <p:cNvSpPr/>
          <p:nvPr/>
        </p:nvSpPr>
        <p:spPr>
          <a:xfrm>
            <a:off x="8842248" y="2490602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767676"/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›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Shape 27">
            <a:extLst>
              <a:ext uri="{FF2B5EF4-FFF2-40B4-BE49-F238E27FC236}">
                <a16:creationId xmlns:a16="http://schemas.microsoft.com/office/drawing/2014/main" id="{8CC71CAB-2350-445E-8947-F565C31EE515}"/>
              </a:ext>
            </a:extLst>
          </p:cNvPr>
          <p:cNvSpPr/>
          <p:nvPr/>
        </p:nvSpPr>
        <p:spPr>
          <a:xfrm>
            <a:off x="9061704" y="1967679"/>
            <a:ext cx="2459736" cy="1417320"/>
          </a:xfrm>
          <a:prstGeom prst="rect">
            <a:avLst/>
          </a:prstGeom>
          <a:solidFill>
            <a:schemeClr val="bg1"/>
          </a:solidFill>
          <a:ln w="12700">
            <a:solidFill>
              <a:srgbClr val="00875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Text 28">
            <a:extLst>
              <a:ext uri="{FF2B5EF4-FFF2-40B4-BE49-F238E27FC236}">
                <a16:creationId xmlns:a16="http://schemas.microsoft.com/office/drawing/2014/main" id="{EECAB94A-72A5-D98F-4469-76A2B495ED4B}"/>
              </a:ext>
            </a:extLst>
          </p:cNvPr>
          <p:cNvSpPr/>
          <p:nvPr/>
        </p:nvSpPr>
        <p:spPr>
          <a:xfrm>
            <a:off x="9244584" y="2077407"/>
            <a:ext cx="20939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-100" normalizeH="0" baseline="0" noProof="0">
                <a:ln>
                  <a:noFill/>
                </a:ln>
                <a:solidFill>
                  <a:srgbClr val="00875A"/>
                </a:solidFill>
                <a:effectLst/>
                <a:uLnTx/>
                <a:uFillTx/>
                <a:latin typeface="Graphik-Semibold" panose="020B0703030202060203" pitchFamily="34" charset="0"/>
                <a:ea typeface="Inter" pitchFamily="34" charset="-122"/>
                <a:cs typeface="Inter" pitchFamily="34" charset="-120"/>
              </a:rPr>
              <a:t>04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-SemiboldItalic" panose="020B0703030202060203" pitchFamily="34" charset="0"/>
            </a:endParaRPr>
          </a:p>
        </p:txBody>
      </p:sp>
      <p:sp>
        <p:nvSpPr>
          <p:cNvPr id="94" name="Text 29">
            <a:extLst>
              <a:ext uri="{FF2B5EF4-FFF2-40B4-BE49-F238E27FC236}">
                <a16:creationId xmlns:a16="http://schemas.microsoft.com/office/drawing/2014/main" id="{1C89451C-19DC-C80D-ABB2-D4BD4B56DFC4}"/>
              </a:ext>
            </a:extLst>
          </p:cNvPr>
          <p:cNvSpPr/>
          <p:nvPr/>
        </p:nvSpPr>
        <p:spPr>
          <a:xfrm>
            <a:off x="9244584" y="2562039"/>
            <a:ext cx="209397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Medium" panose="020B0603030202060203" pitchFamily="34" charset="0"/>
                <a:ea typeface="Inter" pitchFamily="34" charset="-122"/>
                <a:cs typeface="Inter" pitchFamily="34" charset="-120"/>
              </a:rPr>
              <a:t>Implement Agentic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-Medium" panose="020B060303020206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Medium" panose="020B0603030202060203" pitchFamily="34" charset="0"/>
                <a:ea typeface="Inter" pitchFamily="34" charset="-122"/>
                <a:cs typeface="Inter" pitchFamily="34" charset="-120"/>
              </a:rPr>
              <a:t>Business Transformation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-Medium" panose="020B0603030202060203" pitchFamily="34" charset="0"/>
            </a:endParaRPr>
          </a:p>
        </p:txBody>
      </p:sp>
      <p:sp>
        <p:nvSpPr>
          <p:cNvPr id="95" name="Text 30">
            <a:extLst>
              <a:ext uri="{FF2B5EF4-FFF2-40B4-BE49-F238E27FC236}">
                <a16:creationId xmlns:a16="http://schemas.microsoft.com/office/drawing/2014/main" id="{7B928F71-6FB6-E05C-3C86-C3FF1B2E925D}"/>
              </a:ext>
            </a:extLst>
          </p:cNvPr>
          <p:cNvSpPr/>
          <p:nvPr/>
        </p:nvSpPr>
        <p:spPr>
          <a:xfrm>
            <a:off x="9244584" y="2985711"/>
            <a:ext cx="20939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" b="0" i="0" u="none" strike="noStrike" kern="0" cap="none" spc="300" normalizeH="0" baseline="0" noProof="0">
                <a:ln>
                  <a:noFill/>
                </a:ln>
                <a:solidFill>
                  <a:srgbClr val="767676"/>
                </a:solidFill>
                <a:effectLst/>
                <a:uLnTx/>
                <a:uFillTx/>
                <a:latin typeface="Graphik-Light" panose="020B0403030202060203" pitchFamily="34" charset="0"/>
                <a:ea typeface="Consolas" pitchFamily="34" charset="-122"/>
                <a:cs typeface="Consolas" pitchFamily="34" charset="-120"/>
              </a:rPr>
              <a:t>ENTERPRISE-WIDE</a:t>
            </a:r>
            <a:endParaRPr kumimoji="0" lang="en-US" sz="6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-Light" panose="020B0403030202060203" pitchFamily="34" charset="0"/>
            </a:endParaRPr>
          </a:p>
        </p:txBody>
      </p:sp>
      <p:sp>
        <p:nvSpPr>
          <p:cNvPr id="96" name="Text 7">
            <a:extLst>
              <a:ext uri="{FF2B5EF4-FFF2-40B4-BE49-F238E27FC236}">
                <a16:creationId xmlns:a16="http://schemas.microsoft.com/office/drawing/2014/main" id="{D4ACB404-2EAE-C433-6957-59FBE00DC4E8}"/>
              </a:ext>
            </a:extLst>
          </p:cNvPr>
          <p:cNvSpPr/>
          <p:nvPr/>
        </p:nvSpPr>
        <p:spPr>
          <a:xfrm>
            <a:off x="5326380" y="1510479"/>
            <a:ext cx="8915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A100FF"/>
                </a:solidFill>
                <a:effectLst/>
                <a:uLnTx/>
                <a:uFillTx/>
                <a:latin typeface="Graphik-Light" panose="020B0403030202060203" pitchFamily="34" charset="0"/>
                <a:ea typeface="Consolas" pitchFamily="34" charset="-122"/>
                <a:cs typeface="Consolas" pitchFamily="34" charset="-120"/>
              </a:rPr>
              <a:t>phases 1 &amp; 2</a:t>
            </a:r>
            <a:endParaRPr kumimoji="0" lang="en-US" sz="7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-Light" panose="020B0403030202060203" pitchFamily="34" charset="0"/>
            </a:endParaRPr>
          </a:p>
        </p:txBody>
      </p:sp>
      <p:sp>
        <p:nvSpPr>
          <p:cNvPr id="97" name="Text 10">
            <a:extLst>
              <a:ext uri="{FF2B5EF4-FFF2-40B4-BE49-F238E27FC236}">
                <a16:creationId xmlns:a16="http://schemas.microsoft.com/office/drawing/2014/main" id="{8233D0C2-D72D-FD09-A9B4-8B28F5276A79}"/>
              </a:ext>
            </a:extLst>
          </p:cNvPr>
          <p:cNvSpPr/>
          <p:nvPr/>
        </p:nvSpPr>
        <p:spPr>
          <a:xfrm>
            <a:off x="9445752" y="1510479"/>
            <a:ext cx="1965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B37E"/>
                </a:solidFill>
                <a:effectLst/>
                <a:uLnTx/>
                <a:uFillTx/>
                <a:latin typeface="Graphik-Light" panose="020B0403030202060203" pitchFamily="34" charset="0"/>
                <a:ea typeface="Consolas" pitchFamily="34" charset="-122"/>
                <a:cs typeface="Consolas" pitchFamily="34" charset="-120"/>
              </a:rPr>
              <a:t> phases 3 &amp; 4</a:t>
            </a:r>
            <a:endParaRPr kumimoji="0" lang="en-US" sz="7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-Light" panose="020B0403030202060203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1E6E536-01DB-84DC-8CCE-29BDCE743534}"/>
              </a:ext>
            </a:extLst>
          </p:cNvPr>
          <p:cNvSpPr txBox="1">
            <a:spLocks/>
          </p:cNvSpPr>
          <p:nvPr/>
        </p:nvSpPr>
        <p:spPr>
          <a:xfrm>
            <a:off x="556466" y="420199"/>
            <a:ext cx="11279933" cy="35330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37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Graphik-SemiboldItalic" panose="020B0503030202060203" pitchFamily="34" charset="77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Graphik-SemiboldItalic" panose="020B0703030202060203" pitchFamily="34" charset="0"/>
              </a:rPr>
              <a:t>Infrastructure Innovation Partner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27E62D13-3149-4C55-185D-62067AEF7E15}"/>
              </a:ext>
            </a:extLst>
          </p:cNvPr>
          <p:cNvSpPr txBox="1">
            <a:spLocks/>
          </p:cNvSpPr>
          <p:nvPr/>
        </p:nvSpPr>
        <p:spPr>
          <a:xfrm>
            <a:off x="554285" y="806527"/>
            <a:ext cx="11176988" cy="38362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594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189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783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378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2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0"/>
              </a:spcAft>
              <a:defRPr/>
            </a:pPr>
            <a:r>
              <a:rPr lang="en-US" sz="1600" dirty="0">
                <a:latin typeface="Graphik-Light" panose="020B0403030202060203" pitchFamily="34" charset="0"/>
              </a:rPr>
              <a:t>We will be </a:t>
            </a:r>
            <a:r>
              <a:rPr lang="en-US" sz="16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Graphik-Light" panose="020B0403030202060203" pitchFamily="34" charset="0"/>
              </a:rPr>
              <a:t>Infrastructure Innovation Partner </a:t>
            </a:r>
            <a:r>
              <a:rPr lang="en-US" sz="1600" dirty="0">
                <a:latin typeface="Graphik-Light" panose="020B0403030202060203" pitchFamily="34" charset="0"/>
              </a:rPr>
              <a:t>of our clients to deliver their </a:t>
            </a:r>
            <a:r>
              <a:rPr lang="en-US" sz="16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Graphik-Light" panose="020B0403030202060203" pitchFamily="34" charset="0"/>
              </a:rPr>
              <a:t>target business value </a:t>
            </a:r>
          </a:p>
          <a:p>
            <a:pPr>
              <a:lnSpc>
                <a:spcPct val="85000"/>
              </a:lnSpc>
              <a:spcAft>
                <a:spcPts val="0"/>
              </a:spcAft>
              <a:defRPr/>
            </a:pPr>
            <a:r>
              <a:rPr lang="en-US" sz="1600" dirty="0">
                <a:latin typeface="Graphik-Light" panose="020B0403030202060203" pitchFamily="34" charset="0"/>
              </a:rPr>
              <a:t>by providing an </a:t>
            </a:r>
            <a:r>
              <a:rPr lang="en-US" sz="16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Graphik-Light" panose="020B0403030202060203" pitchFamily="34" charset="0"/>
              </a:rPr>
              <a:t>autonomous operations </a:t>
            </a:r>
            <a:r>
              <a:rPr lang="en-US" sz="1600" dirty="0">
                <a:latin typeface="Graphik-Light" panose="020B0403030202060203" pitchFamily="34" charset="0"/>
              </a:rPr>
              <a:t>capability that </a:t>
            </a:r>
            <a:r>
              <a:rPr lang="en-US" sz="16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Graphik-Light" panose="020B0403030202060203" pitchFamily="34" charset="0"/>
              </a:rPr>
              <a:t>abstracts infrastructure complexity</a:t>
            </a:r>
          </a:p>
        </p:txBody>
      </p:sp>
    </p:spTree>
    <p:extLst>
      <p:ext uri="{BB962C8B-B14F-4D97-AF65-F5344CB8AC3E}">
        <p14:creationId xmlns:p14="http://schemas.microsoft.com/office/powerpoint/2010/main" val="1637551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BC3B8-1138-77F9-FF8E-987A28675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652379A7-3948-4F20-F98D-308F110FA472}"/>
              </a:ext>
            </a:extLst>
          </p:cNvPr>
          <p:cNvSpPr txBox="1">
            <a:spLocks/>
          </p:cNvSpPr>
          <p:nvPr/>
        </p:nvSpPr>
        <p:spPr>
          <a:xfrm>
            <a:off x="550861" y="910156"/>
            <a:ext cx="11176988" cy="38362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594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189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783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378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2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0"/>
              </a:spcAft>
              <a:defRPr/>
            </a:pPr>
            <a:r>
              <a:rPr lang="en-US" sz="1600">
                <a:latin typeface="Graphik-Light" panose="020B0403030202060203" pitchFamily="34" charset="0"/>
              </a:rPr>
              <a:t>There is a renewal tsunami approaching and client expectations on productivity is unprecedented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08B1917-CBBA-3074-F3A3-2279BB14B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44710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z="2800">
                <a:latin typeface="Graphik-SemiboldItalic" panose="020B0703030202060203" pitchFamily="34" charset="0"/>
              </a:rPr>
              <a:t>Renewals, </a:t>
            </a:r>
            <a:r>
              <a:rPr lang="en-US" sz="2800" i="1">
                <a:latin typeface="Graphik-SemiboldItalic" panose="020B0703030202060203" pitchFamily="34" charset="0"/>
              </a:rPr>
              <a:t>but not as we know it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FB867D-E7B2-EBA6-FC8D-38512575F75C}"/>
              </a:ext>
            </a:extLst>
          </p:cNvPr>
          <p:cNvSpPr txBox="1"/>
          <p:nvPr/>
        </p:nvSpPr>
        <p:spPr>
          <a:xfrm>
            <a:off x="550861" y="1312832"/>
            <a:ext cx="31887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prstClr val="black"/>
                </a:solidFill>
                <a:latin typeface="Graphik-SemiboldItalic" panose="020B0703030202060203" pitchFamily="34" charset="0"/>
              </a:rPr>
              <a:t>Renewals value QoQ View in $M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4BCC17C1-6B3E-DF89-EC8E-176DC3ED16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4764005"/>
              </p:ext>
            </p:extLst>
          </p:nvPr>
        </p:nvGraphicFramePr>
        <p:xfrm>
          <a:off x="570397" y="1728729"/>
          <a:ext cx="6300303" cy="3635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AAB857E-C723-039B-3581-194111AD744C}"/>
              </a:ext>
            </a:extLst>
          </p:cNvPr>
          <p:cNvSpPr/>
          <p:nvPr/>
        </p:nvSpPr>
        <p:spPr>
          <a:xfrm>
            <a:off x="811145" y="5606971"/>
            <a:ext cx="2935355" cy="761929"/>
          </a:xfrm>
          <a:prstGeom prst="roundRect">
            <a:avLst>
              <a:gd name="adj" fmla="val 12570"/>
            </a:avLst>
          </a:prstGeom>
          <a:noFill/>
          <a:ln>
            <a:solidFill>
              <a:srgbClr val="B44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numCol="2" spcCol="91440" rtlCol="0" anchor="t"/>
          <a:lstStyle/>
          <a:p>
            <a:pPr>
              <a:spcAft>
                <a:spcPts val="600"/>
              </a:spcAft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latin typeface="Graphik-Light" panose="020B0403030202060203" pitchFamily="34" charset="0"/>
              </a:rPr>
              <a:t>Total pipeline: </a:t>
            </a:r>
            <a:r>
              <a:rPr lang="en-US" sz="1000">
                <a:solidFill>
                  <a:schemeClr val="tx1"/>
                </a:solidFill>
                <a:latin typeface="Graphik-Medium" panose="020B0603030202060203" pitchFamily="34" charset="0"/>
              </a:rPr>
              <a:t>$3.65B</a:t>
            </a:r>
          </a:p>
          <a:p>
            <a:pPr>
              <a:spcAft>
                <a:spcPts val="600"/>
              </a:spcAft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latin typeface="Graphik-Light" panose="020B0403030202060203" pitchFamily="34" charset="0"/>
              </a:rPr>
              <a:t>Unique clients: </a:t>
            </a:r>
            <a:r>
              <a:rPr lang="en-US" sz="1000">
                <a:solidFill>
                  <a:schemeClr val="tx1"/>
                </a:solidFill>
                <a:latin typeface="Graphik-Medium" panose="020B0603030202060203" pitchFamily="34" charset="0"/>
              </a:rPr>
              <a:t>108</a:t>
            </a:r>
            <a:endParaRPr lang="en-US" sz="1000">
              <a:solidFill>
                <a:schemeClr val="bg1">
                  <a:lumMod val="50000"/>
                </a:schemeClr>
              </a:solidFill>
              <a:latin typeface="Graphik-Light" panose="020B0403030202060203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latin typeface="Graphik-Light" panose="020B0403030202060203" pitchFamily="34" charset="0"/>
              </a:rPr>
              <a:t>Total contracts: </a:t>
            </a:r>
            <a:r>
              <a:rPr lang="en-US" sz="1000">
                <a:solidFill>
                  <a:schemeClr val="tx1"/>
                </a:solidFill>
                <a:latin typeface="Graphik-Medium" panose="020B0603030202060203" pitchFamily="34" charset="0"/>
              </a:rPr>
              <a:t>164</a:t>
            </a:r>
          </a:p>
          <a:p>
            <a:pPr>
              <a:spcAft>
                <a:spcPts val="600"/>
              </a:spcAft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latin typeface="Graphik-Light" panose="020B0403030202060203" pitchFamily="34" charset="0"/>
              </a:rPr>
              <a:t>Top-15 share: </a:t>
            </a:r>
            <a:r>
              <a:rPr lang="en-US" sz="1000">
                <a:solidFill>
                  <a:schemeClr val="tx1"/>
                </a:solidFill>
                <a:latin typeface="Graphik-Medium" panose="020B0603030202060203" pitchFamily="34" charset="0"/>
              </a:rPr>
              <a:t>~62%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07CE09F-9D5E-F0BC-9182-FD10896A2CFE}"/>
              </a:ext>
            </a:extLst>
          </p:cNvPr>
          <p:cNvSpPr/>
          <p:nvPr/>
        </p:nvSpPr>
        <p:spPr>
          <a:xfrm>
            <a:off x="3816350" y="5606971"/>
            <a:ext cx="2935355" cy="761929"/>
          </a:xfrm>
          <a:prstGeom prst="roundRect">
            <a:avLst>
              <a:gd name="adj" fmla="val 12391"/>
            </a:avLst>
          </a:prstGeom>
          <a:noFill/>
          <a:ln>
            <a:solidFill>
              <a:srgbClr val="5800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numCol="2" spcCol="91440" rtlCol="0" anchor="t"/>
          <a:lstStyle/>
          <a:p>
            <a:pPr>
              <a:spcAft>
                <a:spcPts val="600"/>
              </a:spcAft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latin typeface="Graphik-Light" panose="020B0403030202060203" pitchFamily="34" charset="0"/>
              </a:rPr>
              <a:t>Total pipeline: </a:t>
            </a:r>
            <a:r>
              <a:rPr lang="en-US" sz="1000">
                <a:solidFill>
                  <a:schemeClr val="tx1"/>
                </a:solidFill>
                <a:latin typeface="Graphik-Medium" panose="020B0603030202060203" pitchFamily="34" charset="0"/>
              </a:rPr>
              <a:t>$3.09B</a:t>
            </a:r>
          </a:p>
          <a:p>
            <a:pPr>
              <a:spcAft>
                <a:spcPts val="600"/>
              </a:spcAft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latin typeface="Graphik-Light" panose="020B0403030202060203" pitchFamily="34" charset="0"/>
              </a:rPr>
              <a:t>Unique clients: </a:t>
            </a:r>
            <a:r>
              <a:rPr lang="en-US" sz="1000">
                <a:solidFill>
                  <a:schemeClr val="tx1"/>
                </a:solidFill>
                <a:latin typeface="Graphik-Medium" panose="020B0603030202060203" pitchFamily="34" charset="0"/>
              </a:rPr>
              <a:t>128</a:t>
            </a:r>
          </a:p>
          <a:p>
            <a:pPr>
              <a:spcAft>
                <a:spcPts val="600"/>
              </a:spcAft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latin typeface="Graphik-Light" panose="020B0403030202060203" pitchFamily="34" charset="0"/>
              </a:rPr>
              <a:t>Total contracts: </a:t>
            </a:r>
            <a:r>
              <a:rPr lang="en-US" sz="1000">
                <a:solidFill>
                  <a:schemeClr val="tx1"/>
                </a:solidFill>
                <a:latin typeface="Graphik-Medium" panose="020B0603030202060203" pitchFamily="34" charset="0"/>
              </a:rPr>
              <a:t>203</a:t>
            </a:r>
          </a:p>
          <a:p>
            <a:pPr>
              <a:spcAft>
                <a:spcPts val="600"/>
              </a:spcAft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latin typeface="Graphik-Light" panose="020B0403030202060203" pitchFamily="34" charset="0"/>
              </a:rPr>
              <a:t>Top-15 share: </a:t>
            </a:r>
            <a:r>
              <a:rPr lang="en-US" sz="1000">
                <a:solidFill>
                  <a:schemeClr val="tx1"/>
                </a:solidFill>
                <a:latin typeface="Graphik-Medium" panose="020B0603030202060203" pitchFamily="34" charset="0"/>
              </a:rPr>
              <a:t>~36%</a:t>
            </a:r>
            <a:endParaRPr lang="en-US" sz="1200">
              <a:solidFill>
                <a:schemeClr val="tx1"/>
              </a:solidFill>
              <a:latin typeface="Graphik-Medium" panose="020B060303020206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FBE26BF-70B4-F277-20ED-F7CE5B18637B}"/>
              </a:ext>
            </a:extLst>
          </p:cNvPr>
          <p:cNvSpPr txBox="1"/>
          <p:nvPr/>
        </p:nvSpPr>
        <p:spPr>
          <a:xfrm>
            <a:off x="811145" y="5403255"/>
            <a:ext cx="128016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>
                <a:solidFill>
                  <a:srgbClr val="B440FF"/>
                </a:solidFill>
                <a:latin typeface="Graphik-Medium" panose="020B0603030202060203" pitchFamily="34" charset="0"/>
              </a:rPr>
              <a:t>Americas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8C203B1-A750-81FA-B631-05639D757A38}"/>
              </a:ext>
            </a:extLst>
          </p:cNvPr>
          <p:cNvSpPr txBox="1"/>
          <p:nvPr/>
        </p:nvSpPr>
        <p:spPr>
          <a:xfrm>
            <a:off x="3816350" y="5403255"/>
            <a:ext cx="128016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200">
                <a:solidFill>
                  <a:srgbClr val="580090"/>
                </a:solidFill>
                <a:latin typeface="Graphik-Medium" panose="020B0603030202060203" pitchFamily="34" charset="0"/>
              </a:rPr>
              <a:t>EMEA</a:t>
            </a:r>
            <a:endParaRPr lang="en-US" sz="1200">
              <a:solidFill>
                <a:srgbClr val="58009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844F2CE-6337-67DC-EBB3-2CA9E7925AEA}"/>
              </a:ext>
            </a:extLst>
          </p:cNvPr>
          <p:cNvSpPr/>
          <p:nvPr/>
        </p:nvSpPr>
        <p:spPr>
          <a:xfrm>
            <a:off x="7095491" y="1293782"/>
            <a:ext cx="4545648" cy="4991617"/>
          </a:xfrm>
          <a:prstGeom prst="rect">
            <a:avLst/>
          </a:prstGeom>
          <a:solidFill>
            <a:srgbClr val="FFFFFF">
              <a:lumMod val="9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t"/>
          <a:lstStyle/>
          <a:p>
            <a:pPr>
              <a:defRPr/>
            </a:pPr>
            <a:r>
              <a:rPr lang="en-US" sz="1200">
                <a:solidFill>
                  <a:srgbClr val="000000"/>
                </a:solidFill>
                <a:latin typeface="Graphik-SemiboldItalic" panose="020B0703030202060203" pitchFamily="34" charset="0"/>
              </a:rPr>
              <a:t>Service Desk Productivity</a:t>
            </a:r>
            <a:endParaRPr lang="en-US" sz="1200" b="1" kern="0" spc="-30">
              <a:solidFill>
                <a:srgbClr val="A100FF"/>
              </a:solidFill>
            </a:endParaRPr>
          </a:p>
          <a:p>
            <a:pPr lvl="0">
              <a:defRPr/>
            </a:pPr>
            <a:r>
              <a:rPr lang="en-US" sz="1100" kern="0" spc="-30">
                <a:solidFill>
                  <a:srgbClr val="A100FF"/>
                </a:solidFill>
                <a:latin typeface="Graphik-Light" panose="020B0403030202060203" pitchFamily="34" charset="0"/>
              </a:rPr>
              <a:t>Ticket Scenario Simulation</a:t>
            </a:r>
          </a:p>
          <a:p>
            <a:pPr lvl="0">
              <a:defRPr/>
            </a:pPr>
            <a:r>
              <a:rPr lang="en-US" sz="1100" kern="0">
                <a:solidFill>
                  <a:schemeClr val="bg1">
                    <a:lumMod val="50000"/>
                  </a:schemeClr>
                </a:solidFill>
                <a:latin typeface="Graphik-Light" panose="020B0403030202060203" pitchFamily="34" charset="0"/>
              </a:rPr>
              <a:t>25,000 Tickets</a:t>
            </a: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0CBC0859-0300-0370-CEFD-87DAE6EDEF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4972663"/>
              </p:ext>
            </p:extLst>
          </p:nvPr>
        </p:nvGraphicFramePr>
        <p:xfrm>
          <a:off x="7122476" y="5202486"/>
          <a:ext cx="4470550" cy="1036884"/>
        </p:xfrm>
        <a:graphic>
          <a:graphicData uri="http://schemas.openxmlformats.org/drawingml/2006/table">
            <a:tbl>
              <a:tblPr firstRow="1" bandRow="1"/>
              <a:tblGrid>
                <a:gridCol w="894110">
                  <a:extLst>
                    <a:ext uri="{9D8B030D-6E8A-4147-A177-3AD203B41FA5}">
                      <a16:colId xmlns:a16="http://schemas.microsoft.com/office/drawing/2014/main" val="2109281957"/>
                    </a:ext>
                  </a:extLst>
                </a:gridCol>
                <a:gridCol w="894110">
                  <a:extLst>
                    <a:ext uri="{9D8B030D-6E8A-4147-A177-3AD203B41FA5}">
                      <a16:colId xmlns:a16="http://schemas.microsoft.com/office/drawing/2014/main" val="1440357662"/>
                    </a:ext>
                  </a:extLst>
                </a:gridCol>
                <a:gridCol w="894110">
                  <a:extLst>
                    <a:ext uri="{9D8B030D-6E8A-4147-A177-3AD203B41FA5}">
                      <a16:colId xmlns:a16="http://schemas.microsoft.com/office/drawing/2014/main" val="1198944226"/>
                    </a:ext>
                  </a:extLst>
                </a:gridCol>
                <a:gridCol w="894110">
                  <a:extLst>
                    <a:ext uri="{9D8B030D-6E8A-4147-A177-3AD203B41FA5}">
                      <a16:colId xmlns:a16="http://schemas.microsoft.com/office/drawing/2014/main" val="866820159"/>
                    </a:ext>
                  </a:extLst>
                </a:gridCol>
                <a:gridCol w="894110">
                  <a:extLst>
                    <a:ext uri="{9D8B030D-6E8A-4147-A177-3AD203B41FA5}">
                      <a16:colId xmlns:a16="http://schemas.microsoft.com/office/drawing/2014/main" val="416472000"/>
                    </a:ext>
                  </a:extLst>
                </a:gridCol>
              </a:tblGrid>
              <a:tr h="6558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1pPr>
                      <a:lvl2pPr marL="4572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2pPr>
                      <a:lvl3pPr marL="9144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3pPr>
                      <a:lvl4pPr marL="13716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4pPr>
                      <a:lvl5pPr marL="18288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5pPr>
                      <a:lvl6pPr marL="22860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6pPr>
                      <a:lvl7pPr marL="27432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7pPr>
                      <a:lvl8pPr marL="32004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8pPr>
                      <a:lvl9pPr marL="36576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-2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raphik-SemiboldItalic" panose="020B0703030202060203" pitchFamily="34" charset="0"/>
                          <a:ea typeface="+mn-ea"/>
                          <a:cs typeface="+mn-cs"/>
                        </a:rPr>
                        <a:t>Y1</a:t>
                      </a:r>
                      <a:endParaRPr kumimoji="0" lang="en-US" sz="2000" b="0" i="0" u="none" strike="noStrike" kern="1200" cap="none" spc="-2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Graphik-SemiboldItalic" panose="020B0703030202060203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-2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raphik-Light" panose="020B0403030202060203" pitchFamily="34" charset="0"/>
                          <a:ea typeface="+mn-ea"/>
                          <a:cs typeface="+mn-cs"/>
                          <a:sym typeface="Graphik" panose="020B0503030202060203" pitchFamily="34" charset="0"/>
                        </a:rPr>
                        <a:t>Rapid Foundation + Early AI (25%)</a:t>
                      </a:r>
                    </a:p>
                  </a:txBody>
                  <a:tcPr marL="45720" marR="45720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50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1pPr>
                      <a:lvl2pPr marL="4572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2pPr>
                      <a:lvl3pPr marL="9144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3pPr>
                      <a:lvl4pPr marL="13716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4pPr>
                      <a:lvl5pPr marL="18288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5pPr>
                      <a:lvl6pPr marL="22860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6pPr>
                      <a:lvl7pPr marL="27432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7pPr>
                      <a:lvl8pPr marL="32004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8pPr>
                      <a:lvl9pPr marL="36576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-2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raphik-SemiboldItalic" panose="020B0703030202060203" pitchFamily="34" charset="0"/>
                          <a:ea typeface="+mn-ea"/>
                          <a:cs typeface="+mn-cs"/>
                          <a:sym typeface="Graphik" panose="020B0503030202060203" pitchFamily="34" charset="0"/>
                        </a:rPr>
                        <a:t>Y2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-2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raphik-Light" panose="020B0403030202060203" pitchFamily="34" charset="0"/>
                          <a:ea typeface="+mn-ea"/>
                          <a:cs typeface="+mn-cs"/>
                          <a:sym typeface="Graphik" panose="020B0503030202060203" pitchFamily="34" charset="0"/>
                        </a:rPr>
                        <a:t>Gen AI Bots + Agentic Workflows (50%)</a:t>
                      </a:r>
                      <a:endParaRPr kumimoji="0" lang="en-US" sz="800" b="0" i="0" u="none" strike="noStrike" kern="1200" cap="none" spc="-20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Graphik-Light" panose="020B04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50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1pPr>
                      <a:lvl2pPr marL="4572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2pPr>
                      <a:lvl3pPr marL="9144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3pPr>
                      <a:lvl4pPr marL="13716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4pPr>
                      <a:lvl5pPr marL="18288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5pPr>
                      <a:lvl6pPr marL="22860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6pPr>
                      <a:lvl7pPr marL="27432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7pPr>
                      <a:lvl8pPr marL="32004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8pPr>
                      <a:lvl9pPr marL="36576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-2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raphik-SemiboldItalic" panose="020B0703030202060203" pitchFamily="34" charset="0"/>
                          <a:ea typeface="+mn-ea"/>
                          <a:cs typeface="+mn-cs"/>
                          <a:sym typeface="Graphik" panose="020B0503030202060203" pitchFamily="34" charset="0"/>
                        </a:rPr>
                        <a:t>Y3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-2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raphik-Light" panose="020B0403030202060203" pitchFamily="34" charset="0"/>
                          <a:ea typeface="+mn-ea"/>
                          <a:cs typeface="+mn-cs"/>
                          <a:sym typeface="Graphik" panose="020B0503030202060203" pitchFamily="34" charset="0"/>
                        </a:rPr>
                        <a:t>Scaled Agentic AI (70%)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50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1pPr>
                      <a:lvl2pPr marL="4572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2pPr>
                      <a:lvl3pPr marL="9144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3pPr>
                      <a:lvl4pPr marL="13716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4pPr>
                      <a:lvl5pPr marL="18288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5pPr>
                      <a:lvl6pPr marL="22860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6pPr>
                      <a:lvl7pPr marL="27432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7pPr>
                      <a:lvl8pPr marL="32004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8pPr>
                      <a:lvl9pPr marL="36576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-2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raphik-SemiboldItalic" panose="020B0703030202060203" pitchFamily="34" charset="0"/>
                          <a:ea typeface="+mn-ea"/>
                          <a:cs typeface="+mn-cs"/>
                          <a:sym typeface="Graphik" panose="020B0503030202060203" pitchFamily="34" charset="0"/>
                        </a:rPr>
                        <a:t>Y4</a:t>
                      </a:r>
                      <a:br>
                        <a:rPr kumimoji="0" lang="en-US" sz="1100" b="0" i="0" u="none" strike="noStrike" kern="1200" cap="none" spc="-2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raphik-SemiboldItalic" panose="020B0703030202060203" pitchFamily="34" charset="0"/>
                          <a:ea typeface="+mn-ea"/>
                          <a:cs typeface="+mn-cs"/>
                          <a:sym typeface="Graphik" panose="020B0503030202060203" pitchFamily="34" charset="0"/>
                        </a:rPr>
                      </a:br>
                      <a:r>
                        <a:rPr kumimoji="0" lang="en-US" sz="800" b="0" i="0" u="none" strike="noStrike" kern="1200" cap="none" spc="-2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raphik-Light" panose="020B0403030202060203" pitchFamily="34" charset="0"/>
                          <a:ea typeface="+mn-ea"/>
                          <a:cs typeface="+mn-cs"/>
                          <a:sym typeface="Graphik" panose="020B0503030202060203" pitchFamily="34" charset="0"/>
                        </a:rPr>
                        <a:t>Stabilization, User Experience Enhancement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50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1pPr>
                      <a:lvl2pPr marL="4572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2pPr>
                      <a:lvl3pPr marL="9144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3pPr>
                      <a:lvl4pPr marL="13716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4pPr>
                      <a:lvl5pPr marL="18288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5pPr>
                      <a:lvl6pPr marL="22860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6pPr>
                      <a:lvl7pPr marL="27432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7pPr>
                      <a:lvl8pPr marL="32004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8pPr>
                      <a:lvl9pPr marL="36576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-2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raphik-SemiboldItalic" panose="020B0703030202060203" pitchFamily="34" charset="0"/>
                          <a:ea typeface="+mn-ea"/>
                          <a:cs typeface="+mn-cs"/>
                          <a:sym typeface="Graphik" panose="020B0503030202060203" pitchFamily="34" charset="0"/>
                        </a:rPr>
                        <a:t>Y5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-2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raphik-Light" panose="020B0403030202060203" pitchFamily="34" charset="0"/>
                          <a:ea typeface="+mn-ea"/>
                          <a:cs typeface="+mn-cs"/>
                        </a:rPr>
                        <a:t>Fully orchestrated AI Ecosystem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50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4160960"/>
                  </a:ext>
                </a:extLst>
              </a:tr>
              <a:tr h="255939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-2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raphik-SemiboldItalic" panose="020B0703030202060203" pitchFamily="34" charset="0"/>
                          <a:ea typeface="+mn-ea"/>
                          <a:cs typeface="+mn-cs"/>
                          <a:sym typeface="Graphik" panose="020B0503030202060203" pitchFamily="34" charset="0"/>
                        </a:rPr>
                        <a:t>Tools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-2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raphik-Light" panose="020B0403030202060203" pitchFamily="34" charset="0"/>
                          <a:ea typeface="+mn-ea"/>
                          <a:cs typeface="+mn-cs"/>
                          <a:sym typeface="Graphik" panose="020B0503030202060203" pitchFamily="34" charset="0"/>
                        </a:rPr>
                        <a:t>ServiceNow, SCCM, Intune,  AI Orchestrator, Multi Agent Systems, Nexthink, Aisera</a:t>
                      </a: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50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800" b="0" i="0" u="none" strike="noStrike" kern="1200" cap="none" spc="-2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Graphik-Light" panose="020B0403030202060203" pitchFamily="34" charset="0"/>
                        <a:ea typeface="+mn-ea"/>
                        <a:cs typeface="+mn-cs"/>
                        <a:sym typeface="Graphik" panose="020B0503030202060203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50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800" b="0" i="0" u="none" strike="noStrike" kern="1200" cap="none" spc="-2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Graphik-Light" panose="020B0403030202060203" pitchFamily="34" charset="0"/>
                        <a:ea typeface="+mn-ea"/>
                        <a:cs typeface="+mn-cs"/>
                        <a:sym typeface="Graphik" panose="020B0503030202060203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50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800" b="0" i="0" u="none" strike="noStrike" kern="1200" cap="none" spc="-2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Graphik-Light" panose="020B0403030202060203" pitchFamily="34" charset="0"/>
                        <a:ea typeface="+mn-ea"/>
                        <a:cs typeface="+mn-cs"/>
                        <a:sym typeface="Graphik" panose="020B0503030202060203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50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800" b="0" i="0" u="none" strike="noStrike" kern="1200" cap="none" spc="-2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Graphik-Light" panose="020B0403030202060203" pitchFamily="34" charset="0"/>
                        <a:ea typeface="+mn-ea"/>
                        <a:cs typeface="+mn-cs"/>
                        <a:sym typeface="Graphik" panose="020B0503030202060203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50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5417176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2B70B889-C6AE-41AC-140F-F54746E251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7699648"/>
              </p:ext>
            </p:extLst>
          </p:nvPr>
        </p:nvGraphicFramePr>
        <p:xfrm>
          <a:off x="7122475" y="4219575"/>
          <a:ext cx="4470549" cy="910070"/>
        </p:xfrm>
        <a:graphic>
          <a:graphicData uri="http://schemas.openxmlformats.org/drawingml/2006/table">
            <a:tbl>
              <a:tblPr firstRow="1" bandRow="1"/>
              <a:tblGrid>
                <a:gridCol w="1490183">
                  <a:extLst>
                    <a:ext uri="{9D8B030D-6E8A-4147-A177-3AD203B41FA5}">
                      <a16:colId xmlns:a16="http://schemas.microsoft.com/office/drawing/2014/main" val="1127150661"/>
                    </a:ext>
                  </a:extLst>
                </a:gridCol>
                <a:gridCol w="1490183">
                  <a:extLst>
                    <a:ext uri="{9D8B030D-6E8A-4147-A177-3AD203B41FA5}">
                      <a16:colId xmlns:a16="http://schemas.microsoft.com/office/drawing/2014/main" val="1224513052"/>
                    </a:ext>
                  </a:extLst>
                </a:gridCol>
                <a:gridCol w="1490183">
                  <a:extLst>
                    <a:ext uri="{9D8B030D-6E8A-4147-A177-3AD203B41FA5}">
                      <a16:colId xmlns:a16="http://schemas.microsoft.com/office/drawing/2014/main" val="3604559667"/>
                    </a:ext>
                  </a:extLst>
                </a:gridCol>
              </a:tblGrid>
              <a:tr h="9100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1pPr>
                      <a:lvl2pPr marL="4572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2pPr>
                      <a:lvl3pPr marL="9144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3pPr>
                      <a:lvl4pPr marL="13716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4pPr>
                      <a:lvl5pPr marL="18288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5pPr>
                      <a:lvl6pPr marL="22860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6pPr>
                      <a:lvl7pPr marL="27432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7pPr>
                      <a:lvl8pPr marL="32004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8pPr>
                      <a:lvl9pPr marL="3657600" algn="l" defTabSz="9144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kern="0" spc="-30" noProof="0">
                          <a:solidFill>
                            <a:srgbClr val="A100FF"/>
                          </a:solidFill>
                          <a:latin typeface="Graphik-SemiboldItalic" panose="020B0703030202060203" pitchFamily="34" charset="0"/>
                          <a:ea typeface="+mn-ea"/>
                          <a:cs typeface="+mn-cs"/>
                        </a:rPr>
                        <a:t>Foundation:</a:t>
                      </a:r>
                      <a:endParaRPr lang="en-US" sz="1000" b="0" kern="0" spc="-30" noProof="0">
                        <a:solidFill>
                          <a:srgbClr val="A100FF"/>
                        </a:solidFill>
                        <a:latin typeface="Graphik-Medium" panose="020B0603030202060203" pitchFamily="34" charset="0"/>
                        <a:ea typeface="+mn-ea"/>
                        <a:cs typeface="+mn-cs"/>
                      </a:endParaRPr>
                    </a:p>
                    <a:p>
                      <a:pPr marL="117475" indent="-117475" algn="l" defTabSz="228600"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Graphik-Light" panose="020B0403030202060203" pitchFamily="34" charset="0"/>
                          <a:ea typeface="+mn-ea"/>
                          <a:cs typeface="+mn-cs"/>
                        </a:rPr>
                        <a:t>IAM automation</a:t>
                      </a:r>
                    </a:p>
                    <a:p>
                      <a:pPr marL="117475" indent="-117475" algn="l" defTabSz="228600"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Graphik-Light" panose="020B0403030202060203" pitchFamily="34" charset="0"/>
                          <a:ea typeface="+mn-ea"/>
                          <a:cs typeface="+mn-cs"/>
                        </a:rPr>
                        <a:t>Basic Chatbot, Voice Bot</a:t>
                      </a:r>
                    </a:p>
                    <a:p>
                      <a:pPr marL="117475" indent="-117475" algn="l" defTabSz="228600"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Graphik-Light" panose="020B0403030202060203" pitchFamily="34" charset="0"/>
                          <a:ea typeface="+mn-ea"/>
                          <a:cs typeface="+mn-cs"/>
                        </a:rPr>
                        <a:t>Request workflows</a:t>
                      </a:r>
                    </a:p>
                    <a:p>
                      <a:pPr marL="117475" indent="-117475" algn="l" defTabSz="228600"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Graphik-Light" panose="020B0403030202060203" pitchFamily="34" charset="0"/>
                          <a:ea typeface="+mn-ea"/>
                          <a:cs typeface="+mn-cs"/>
                        </a:rPr>
                        <a:t>Portal/self-service</a:t>
                      </a:r>
                    </a:p>
                  </a:txBody>
                  <a:tcPr marL="0" marR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kern="0" spc="-30" noProof="0">
                          <a:solidFill>
                            <a:srgbClr val="A100FF"/>
                          </a:solidFill>
                          <a:latin typeface="Graphik-SemiboldItalic" panose="020B0703030202060203" pitchFamily="34" charset="0"/>
                          <a:ea typeface="+mn-ea"/>
                          <a:cs typeface="+mn-cs"/>
                        </a:rPr>
                        <a:t>GenAI:</a:t>
                      </a:r>
                    </a:p>
                    <a:p>
                      <a:pPr marL="117475" indent="-117475" algn="l" defTabSz="2286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Graphik-Light" panose="020B0403030202060203" pitchFamily="34" charset="0"/>
                          <a:ea typeface="+mn-ea"/>
                          <a:cs typeface="+mn-cs"/>
                        </a:rPr>
                        <a:t>Chatbot and Voice Bot conversational AI</a:t>
                      </a:r>
                    </a:p>
                    <a:p>
                      <a:pPr marL="117475" indent="-117475" algn="l" defTabSz="2286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Graphik-Light" panose="020B0403030202060203" pitchFamily="34" charset="0"/>
                          <a:ea typeface="+mn-ea"/>
                          <a:cs typeface="+mn-cs"/>
                        </a:rPr>
                        <a:t>Ticket summarization</a:t>
                      </a:r>
                    </a:p>
                    <a:p>
                      <a:pPr marL="117475" indent="-117475" algn="l" defTabSz="2286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Graphik-Light" panose="020B0403030202060203" pitchFamily="34" charset="0"/>
                          <a:ea typeface="+mn-ea"/>
                          <a:cs typeface="+mn-cs"/>
                        </a:rPr>
                        <a:t>Agent assist</a:t>
                      </a:r>
                    </a:p>
                    <a:p>
                      <a:pPr marL="117475" indent="-117475" algn="l" defTabSz="2286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Graphik-Light" panose="020B0403030202060203" pitchFamily="34" charset="0"/>
                          <a:ea typeface="+mn-ea"/>
                          <a:cs typeface="+mn-cs"/>
                        </a:rPr>
                        <a:t>Guided troubleshooting</a:t>
                      </a:r>
                    </a:p>
                  </a:txBody>
                  <a:tcPr marL="0" marR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kern="0" spc="-30" noProof="0">
                          <a:solidFill>
                            <a:srgbClr val="A100FF"/>
                          </a:solidFill>
                          <a:latin typeface="Graphik-SemiboldItalic" panose="020B0703030202060203" pitchFamily="34" charset="0"/>
                          <a:ea typeface="+mn-ea"/>
                          <a:cs typeface="+mn-cs"/>
                        </a:rPr>
                        <a:t>Agentic AI: </a:t>
                      </a:r>
                    </a:p>
                    <a:p>
                      <a:pPr marL="117475" indent="-117475" algn="l" defTabSz="2286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Graphik-Light" panose="020B0403030202060203" pitchFamily="34" charset="0"/>
                          <a:ea typeface="+mn-ea"/>
                          <a:cs typeface="+mn-cs"/>
                        </a:rPr>
                        <a:t>Standard Request fulfillment</a:t>
                      </a:r>
                    </a:p>
                    <a:p>
                      <a:pPr marL="117475" indent="-117475" algn="l" defTabSz="2286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Graphik-Light" panose="020B0403030202060203" pitchFamily="34" charset="0"/>
                          <a:ea typeface="+mn-ea"/>
                          <a:cs typeface="+mn-cs"/>
                        </a:rPr>
                        <a:t>Orchestration across tools</a:t>
                      </a:r>
                    </a:p>
                    <a:p>
                      <a:pPr marL="117475" indent="-117475" algn="l" defTabSz="2286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Graphik-Light" panose="020B0403030202060203" pitchFamily="34" charset="0"/>
                          <a:ea typeface="+mn-ea"/>
                          <a:cs typeface="+mn-cs"/>
                        </a:rPr>
                        <a:t>Automated diagnostics</a:t>
                      </a:r>
                    </a:p>
                    <a:p>
                      <a:pPr marL="117475" indent="-117475" algn="l" defTabSz="2286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Graphik-Light" panose="020B0403030202060203" pitchFamily="34" charset="0"/>
                          <a:ea typeface="+mn-ea"/>
                          <a:cs typeface="+mn-cs"/>
                        </a:rPr>
                        <a:t>Request auto resolution</a:t>
                      </a:r>
                    </a:p>
                  </a:txBody>
                  <a:tcPr marL="0" marR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8489353"/>
                  </a:ext>
                </a:extLst>
              </a:tr>
            </a:tbl>
          </a:graphicData>
        </a:graphic>
      </p:graphicFrame>
      <p:grpSp>
        <p:nvGrpSpPr>
          <p:cNvPr id="62" name="Group 61">
            <a:extLst>
              <a:ext uri="{FF2B5EF4-FFF2-40B4-BE49-F238E27FC236}">
                <a16:creationId xmlns:a16="http://schemas.microsoft.com/office/drawing/2014/main" id="{7C7BCBDD-483D-F09E-EC0C-85957CBD3F0F}"/>
              </a:ext>
            </a:extLst>
          </p:cNvPr>
          <p:cNvGrpSpPr/>
          <p:nvPr/>
        </p:nvGrpSpPr>
        <p:grpSpPr>
          <a:xfrm>
            <a:off x="7331818" y="1939380"/>
            <a:ext cx="4072994" cy="1909326"/>
            <a:chOff x="803806" y="1549997"/>
            <a:chExt cx="7500950" cy="3516273"/>
          </a:xfrm>
        </p:grpSpPr>
        <p:sp>
          <p:nvSpPr>
            <p:cNvPr id="63" name="Freeform 12">
              <a:extLst>
                <a:ext uri="{FF2B5EF4-FFF2-40B4-BE49-F238E27FC236}">
                  <a16:creationId xmlns:a16="http://schemas.microsoft.com/office/drawing/2014/main" id="{4376EFCA-6702-0998-B7CB-172B5E6ACBF7}"/>
                </a:ext>
              </a:extLst>
            </p:cNvPr>
            <p:cNvSpPr/>
            <p:nvPr/>
          </p:nvSpPr>
          <p:spPr>
            <a:xfrm>
              <a:off x="803806" y="2241772"/>
              <a:ext cx="6907739" cy="2824498"/>
            </a:xfrm>
            <a:custGeom>
              <a:avLst/>
              <a:gdLst>
                <a:gd name="connsiteX0" fmla="*/ 0 w 6738424"/>
                <a:gd name="connsiteY0" fmla="*/ 2110154 h 2110154"/>
                <a:gd name="connsiteX1" fmla="*/ 703384 w 6738424"/>
                <a:gd name="connsiteY1" fmla="*/ 1969477 h 2110154"/>
                <a:gd name="connsiteX2" fmla="*/ 858129 w 6738424"/>
                <a:gd name="connsiteY2" fmla="*/ 1842867 h 2110154"/>
                <a:gd name="connsiteX3" fmla="*/ 1308295 w 6738424"/>
                <a:gd name="connsiteY3" fmla="*/ 1688123 h 2110154"/>
                <a:gd name="connsiteX4" fmla="*/ 1659988 w 6738424"/>
                <a:gd name="connsiteY4" fmla="*/ 1561514 h 2110154"/>
                <a:gd name="connsiteX5" fmla="*/ 2560320 w 6738424"/>
                <a:gd name="connsiteY5" fmla="*/ 1463040 h 2110154"/>
                <a:gd name="connsiteX6" fmla="*/ 2897944 w 6738424"/>
                <a:gd name="connsiteY6" fmla="*/ 1364566 h 2110154"/>
                <a:gd name="connsiteX7" fmla="*/ 3179298 w 6738424"/>
                <a:gd name="connsiteY7" fmla="*/ 1125415 h 2110154"/>
                <a:gd name="connsiteX8" fmla="*/ 3516923 w 6738424"/>
                <a:gd name="connsiteY8" fmla="*/ 928467 h 2110154"/>
                <a:gd name="connsiteX9" fmla="*/ 3742006 w 6738424"/>
                <a:gd name="connsiteY9" fmla="*/ 844061 h 2110154"/>
                <a:gd name="connsiteX10" fmla="*/ 4023360 w 6738424"/>
                <a:gd name="connsiteY10" fmla="*/ 731520 h 2110154"/>
                <a:gd name="connsiteX11" fmla="*/ 4670474 w 6738424"/>
                <a:gd name="connsiteY11" fmla="*/ 703384 h 2110154"/>
                <a:gd name="connsiteX12" fmla="*/ 4937760 w 6738424"/>
                <a:gd name="connsiteY12" fmla="*/ 534572 h 2110154"/>
                <a:gd name="connsiteX13" fmla="*/ 5345723 w 6738424"/>
                <a:gd name="connsiteY13" fmla="*/ 520504 h 2110154"/>
                <a:gd name="connsiteX14" fmla="*/ 5613009 w 6738424"/>
                <a:gd name="connsiteY14" fmla="*/ 436098 h 2110154"/>
                <a:gd name="connsiteX15" fmla="*/ 5950634 w 6738424"/>
                <a:gd name="connsiteY15" fmla="*/ 337624 h 2110154"/>
                <a:gd name="connsiteX16" fmla="*/ 6231988 w 6738424"/>
                <a:gd name="connsiteY16" fmla="*/ 126609 h 2110154"/>
                <a:gd name="connsiteX17" fmla="*/ 6231988 w 6738424"/>
                <a:gd name="connsiteY17" fmla="*/ 126609 h 2110154"/>
                <a:gd name="connsiteX18" fmla="*/ 6386732 w 6738424"/>
                <a:gd name="connsiteY18" fmla="*/ 56270 h 2110154"/>
                <a:gd name="connsiteX19" fmla="*/ 6611815 w 6738424"/>
                <a:gd name="connsiteY19" fmla="*/ 56270 h 2110154"/>
                <a:gd name="connsiteX20" fmla="*/ 6738424 w 6738424"/>
                <a:gd name="connsiteY20" fmla="*/ 0 h 2110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738424" h="2110154">
                  <a:moveTo>
                    <a:pt x="0" y="2110154"/>
                  </a:moveTo>
                  <a:cubicBezTo>
                    <a:pt x="280181" y="2062089"/>
                    <a:pt x="560363" y="2014025"/>
                    <a:pt x="703384" y="1969477"/>
                  </a:cubicBezTo>
                  <a:cubicBezTo>
                    <a:pt x="846405" y="1924929"/>
                    <a:pt x="757311" y="1889759"/>
                    <a:pt x="858129" y="1842867"/>
                  </a:cubicBezTo>
                  <a:cubicBezTo>
                    <a:pt x="958947" y="1795975"/>
                    <a:pt x="1308295" y="1688123"/>
                    <a:pt x="1308295" y="1688123"/>
                  </a:cubicBezTo>
                  <a:cubicBezTo>
                    <a:pt x="1441938" y="1641231"/>
                    <a:pt x="1451317" y="1599028"/>
                    <a:pt x="1659988" y="1561514"/>
                  </a:cubicBezTo>
                  <a:cubicBezTo>
                    <a:pt x="1868659" y="1524000"/>
                    <a:pt x="2353994" y="1495865"/>
                    <a:pt x="2560320" y="1463040"/>
                  </a:cubicBezTo>
                  <a:cubicBezTo>
                    <a:pt x="2766646" y="1430215"/>
                    <a:pt x="2794781" y="1420837"/>
                    <a:pt x="2897944" y="1364566"/>
                  </a:cubicBezTo>
                  <a:cubicBezTo>
                    <a:pt x="3001107" y="1308295"/>
                    <a:pt x="3076135" y="1198098"/>
                    <a:pt x="3179298" y="1125415"/>
                  </a:cubicBezTo>
                  <a:cubicBezTo>
                    <a:pt x="3282461" y="1052732"/>
                    <a:pt x="3423138" y="975359"/>
                    <a:pt x="3516923" y="928467"/>
                  </a:cubicBezTo>
                  <a:cubicBezTo>
                    <a:pt x="3610708" y="881575"/>
                    <a:pt x="3657600" y="876885"/>
                    <a:pt x="3742006" y="844061"/>
                  </a:cubicBezTo>
                  <a:cubicBezTo>
                    <a:pt x="3826412" y="811237"/>
                    <a:pt x="3868615" y="754966"/>
                    <a:pt x="4023360" y="731520"/>
                  </a:cubicBezTo>
                  <a:cubicBezTo>
                    <a:pt x="4178105" y="708074"/>
                    <a:pt x="4518074" y="736209"/>
                    <a:pt x="4670474" y="703384"/>
                  </a:cubicBezTo>
                  <a:cubicBezTo>
                    <a:pt x="4822874" y="670559"/>
                    <a:pt x="4825219" y="565052"/>
                    <a:pt x="4937760" y="534572"/>
                  </a:cubicBezTo>
                  <a:cubicBezTo>
                    <a:pt x="5050301" y="504092"/>
                    <a:pt x="5233181" y="536916"/>
                    <a:pt x="5345723" y="520504"/>
                  </a:cubicBezTo>
                  <a:cubicBezTo>
                    <a:pt x="5458265" y="504092"/>
                    <a:pt x="5512191" y="466578"/>
                    <a:pt x="5613009" y="436098"/>
                  </a:cubicBezTo>
                  <a:cubicBezTo>
                    <a:pt x="5713828" y="405618"/>
                    <a:pt x="5847471" y="389205"/>
                    <a:pt x="5950634" y="337624"/>
                  </a:cubicBezTo>
                  <a:cubicBezTo>
                    <a:pt x="6053797" y="286043"/>
                    <a:pt x="6231988" y="126609"/>
                    <a:pt x="6231988" y="126609"/>
                  </a:cubicBezTo>
                  <a:lnTo>
                    <a:pt x="6231988" y="126609"/>
                  </a:lnTo>
                  <a:cubicBezTo>
                    <a:pt x="6257779" y="114886"/>
                    <a:pt x="6323428" y="67993"/>
                    <a:pt x="6386732" y="56270"/>
                  </a:cubicBezTo>
                  <a:cubicBezTo>
                    <a:pt x="6450036" y="44547"/>
                    <a:pt x="6553200" y="65648"/>
                    <a:pt x="6611815" y="56270"/>
                  </a:cubicBezTo>
                  <a:cubicBezTo>
                    <a:pt x="6670430" y="46892"/>
                    <a:pt x="6704427" y="23446"/>
                    <a:pt x="6738424" y="0"/>
                  </a:cubicBezTo>
                </a:path>
              </a:pathLst>
            </a:custGeom>
            <a:noFill/>
            <a:ln w="76200" cap="flat" cmpd="sng" algn="ctr">
              <a:solidFill>
                <a:srgbClr val="DCAED8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1D3A0DDC-EBC6-4A9C-812E-97B9F79EBB1F}"/>
                </a:ext>
              </a:extLst>
            </p:cNvPr>
            <p:cNvSpPr/>
            <p:nvPr/>
          </p:nvSpPr>
          <p:spPr>
            <a:xfrm>
              <a:off x="1486281" y="4714941"/>
              <a:ext cx="216000" cy="216000"/>
            </a:xfrm>
            <a:prstGeom prst="ellipse">
              <a:avLst/>
            </a:prstGeom>
            <a:solidFill>
              <a:srgbClr val="7500C0"/>
            </a:solidFill>
            <a:ln w="38100" cap="flat" cmpd="sng" algn="ctr">
              <a:solidFill>
                <a:srgbClr val="FFFFFF">
                  <a:lumMod val="9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C2161820-119D-40E9-C2CD-45A7013525A4}"/>
                </a:ext>
              </a:extLst>
            </p:cNvPr>
            <p:cNvSpPr/>
            <p:nvPr/>
          </p:nvSpPr>
          <p:spPr>
            <a:xfrm>
              <a:off x="3334529" y="4127222"/>
              <a:ext cx="216000" cy="216000"/>
            </a:xfrm>
            <a:prstGeom prst="ellipse">
              <a:avLst/>
            </a:prstGeom>
            <a:solidFill>
              <a:srgbClr val="7500C0"/>
            </a:solidFill>
            <a:ln w="38100" cap="flat" cmpd="sng" algn="ctr">
              <a:solidFill>
                <a:srgbClr val="FFFFFF">
                  <a:lumMod val="9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D453A015-04DE-634B-3192-202A3D65DFFA}"/>
                </a:ext>
              </a:extLst>
            </p:cNvPr>
            <p:cNvSpPr/>
            <p:nvPr/>
          </p:nvSpPr>
          <p:spPr>
            <a:xfrm>
              <a:off x="5599403" y="3018603"/>
              <a:ext cx="216000" cy="216000"/>
            </a:xfrm>
            <a:prstGeom prst="ellipse">
              <a:avLst/>
            </a:prstGeom>
            <a:solidFill>
              <a:srgbClr val="7500C0"/>
            </a:solidFill>
            <a:ln w="38100" cap="flat" cmpd="sng" algn="ctr">
              <a:solidFill>
                <a:srgbClr val="FFFFFF">
                  <a:lumMod val="9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A042846F-ACFD-F4FA-EA48-A35CB1DDFEAC}"/>
                </a:ext>
              </a:extLst>
            </p:cNvPr>
            <p:cNvGrpSpPr/>
            <p:nvPr/>
          </p:nvGrpSpPr>
          <p:grpSpPr>
            <a:xfrm>
              <a:off x="7643321" y="1708573"/>
              <a:ext cx="515650" cy="473370"/>
              <a:chOff x="9993313" y="5878513"/>
              <a:chExt cx="708025" cy="708026"/>
            </a:xfrm>
            <a:solidFill>
              <a:srgbClr val="7500C0"/>
            </a:solidFill>
          </p:grpSpPr>
          <p:sp>
            <p:nvSpPr>
              <p:cNvPr id="69" name="Freeform 173">
                <a:extLst>
                  <a:ext uri="{FF2B5EF4-FFF2-40B4-BE49-F238E27FC236}">
                    <a16:creationId xmlns:a16="http://schemas.microsoft.com/office/drawing/2014/main" id="{0F50F13B-61FC-A290-6FB3-8861D10551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93326" y="5886451"/>
                <a:ext cx="504825" cy="700088"/>
              </a:xfrm>
              <a:custGeom>
                <a:avLst/>
                <a:gdLst>
                  <a:gd name="T0" fmla="*/ 1087 w 1699"/>
                  <a:gd name="T1" fmla="*/ 7 h 2356"/>
                  <a:gd name="T2" fmla="*/ 1061 w 1699"/>
                  <a:gd name="T3" fmla="*/ 97 h 2356"/>
                  <a:gd name="T4" fmla="*/ 1373 w 1699"/>
                  <a:gd name="T5" fmla="*/ 1366 h 2356"/>
                  <a:gd name="T6" fmla="*/ 1170 w 1699"/>
                  <a:gd name="T7" fmla="*/ 1848 h 2356"/>
                  <a:gd name="T8" fmla="*/ 1120 w 1699"/>
                  <a:gd name="T9" fmla="*/ 1891 h 2356"/>
                  <a:gd name="T10" fmla="*/ 1073 w 1699"/>
                  <a:gd name="T11" fmla="*/ 1324 h 2356"/>
                  <a:gd name="T12" fmla="*/ 1238 w 1699"/>
                  <a:gd name="T13" fmla="*/ 1191 h 2356"/>
                  <a:gd name="T14" fmla="*/ 1005 w 1699"/>
                  <a:gd name="T15" fmla="*/ 551 h 2356"/>
                  <a:gd name="T16" fmla="*/ 1038 w 1699"/>
                  <a:gd name="T17" fmla="*/ 411 h 2356"/>
                  <a:gd name="T18" fmla="*/ 668 w 1699"/>
                  <a:gd name="T19" fmla="*/ 411 h 2356"/>
                  <a:gd name="T20" fmla="*/ 701 w 1699"/>
                  <a:gd name="T21" fmla="*/ 551 h 2356"/>
                  <a:gd name="T22" fmla="*/ 468 w 1699"/>
                  <a:gd name="T23" fmla="*/ 1191 h 2356"/>
                  <a:gd name="T24" fmla="*/ 634 w 1699"/>
                  <a:gd name="T25" fmla="*/ 1324 h 2356"/>
                  <a:gd name="T26" fmla="*/ 586 w 1699"/>
                  <a:gd name="T27" fmla="*/ 1891 h 2356"/>
                  <a:gd name="T28" fmla="*/ 537 w 1699"/>
                  <a:gd name="T29" fmla="*/ 1848 h 2356"/>
                  <a:gd name="T30" fmla="*/ 100 w 1699"/>
                  <a:gd name="T31" fmla="*/ 834 h 2356"/>
                  <a:gd name="T32" fmla="*/ 670 w 1699"/>
                  <a:gd name="T33" fmla="*/ 41 h 2356"/>
                  <a:gd name="T34" fmla="*/ 7 w 1699"/>
                  <a:gd name="T35" fmla="*/ 836 h 2356"/>
                  <a:gd name="T36" fmla="*/ 444 w 1699"/>
                  <a:gd name="T37" fmla="*/ 1848 h 2356"/>
                  <a:gd name="T38" fmla="*/ 539 w 1699"/>
                  <a:gd name="T39" fmla="*/ 2200 h 2356"/>
                  <a:gd name="T40" fmla="*/ 1011 w 1699"/>
                  <a:gd name="T41" fmla="*/ 2356 h 2356"/>
                  <a:gd name="T42" fmla="*/ 1167 w 1699"/>
                  <a:gd name="T43" fmla="*/ 1978 h 2356"/>
                  <a:gd name="T44" fmla="*/ 1263 w 1699"/>
                  <a:gd name="T45" fmla="*/ 1847 h 2356"/>
                  <a:gd name="T46" fmla="*/ 1699 w 1699"/>
                  <a:gd name="T47" fmla="*/ 821 h 2356"/>
                  <a:gd name="T48" fmla="*/ 761 w 1699"/>
                  <a:gd name="T49" fmla="*/ 411 h 2356"/>
                  <a:gd name="T50" fmla="*/ 945 w 1699"/>
                  <a:gd name="T51" fmla="*/ 411 h 2356"/>
                  <a:gd name="T52" fmla="*/ 853 w 1699"/>
                  <a:gd name="T53" fmla="*/ 538 h 2356"/>
                  <a:gd name="T54" fmla="*/ 761 w 1699"/>
                  <a:gd name="T55" fmla="*/ 411 h 2356"/>
                  <a:gd name="T56" fmla="*/ 634 w 1699"/>
                  <a:gd name="T57" fmla="*/ 1231 h 2356"/>
                  <a:gd name="T58" fmla="*/ 561 w 1699"/>
                  <a:gd name="T59" fmla="*/ 1191 h 2356"/>
                  <a:gd name="T60" fmla="*/ 792 w 1699"/>
                  <a:gd name="T61" fmla="*/ 631 h 2356"/>
                  <a:gd name="T62" fmla="*/ 1145 w 1699"/>
                  <a:gd name="T63" fmla="*/ 862 h 2356"/>
                  <a:gd name="T64" fmla="*/ 1104 w 1699"/>
                  <a:gd name="T65" fmla="*/ 1231 h 2356"/>
                  <a:gd name="T66" fmla="*/ 1073 w 1699"/>
                  <a:gd name="T67" fmla="*/ 1052 h 2356"/>
                  <a:gd name="T68" fmla="*/ 980 w 1699"/>
                  <a:gd name="T69" fmla="*/ 1052 h 2356"/>
                  <a:gd name="T70" fmla="*/ 727 w 1699"/>
                  <a:gd name="T71" fmla="*/ 1085 h 2356"/>
                  <a:gd name="T72" fmla="*/ 680 w 1699"/>
                  <a:gd name="T73" fmla="*/ 832 h 2356"/>
                  <a:gd name="T74" fmla="*/ 854 w 1699"/>
                  <a:gd name="T75" fmla="*/ 1258 h 2356"/>
                  <a:gd name="T76" fmla="*/ 807 w 1699"/>
                  <a:gd name="T77" fmla="*/ 1408 h 2356"/>
                  <a:gd name="T78" fmla="*/ 727 w 1699"/>
                  <a:gd name="T79" fmla="*/ 1891 h 2356"/>
                  <a:gd name="T80" fmla="*/ 980 w 1699"/>
                  <a:gd name="T81" fmla="*/ 1178 h 2356"/>
                  <a:gd name="T82" fmla="*/ 900 w 1699"/>
                  <a:gd name="T83" fmla="*/ 1891 h 2356"/>
                  <a:gd name="T84" fmla="*/ 900 w 1699"/>
                  <a:gd name="T85" fmla="*/ 1304 h 2356"/>
                  <a:gd name="T86" fmla="*/ 1074 w 1699"/>
                  <a:gd name="T87" fmla="*/ 2200 h 2356"/>
                  <a:gd name="T88" fmla="*/ 695 w 1699"/>
                  <a:gd name="T89" fmla="*/ 2263 h 2356"/>
                  <a:gd name="T90" fmla="*/ 632 w 1699"/>
                  <a:gd name="T91" fmla="*/ 2170 h 2356"/>
                  <a:gd name="T92" fmla="*/ 923 w 1699"/>
                  <a:gd name="T93" fmla="*/ 2123 h 2356"/>
                  <a:gd name="T94" fmla="*/ 632 w 1699"/>
                  <a:gd name="T95" fmla="*/ 2077 h 2356"/>
                  <a:gd name="T96" fmla="*/ 1074 w 1699"/>
                  <a:gd name="T97" fmla="*/ 1984 h 2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99" h="2356">
                    <a:moveTo>
                      <a:pt x="1526" y="307"/>
                    </a:moveTo>
                    <a:cubicBezTo>
                      <a:pt x="1416" y="163"/>
                      <a:pt x="1260" y="57"/>
                      <a:pt x="1087" y="7"/>
                    </a:cubicBezTo>
                    <a:cubicBezTo>
                      <a:pt x="1062" y="0"/>
                      <a:pt x="1037" y="14"/>
                      <a:pt x="1029" y="39"/>
                    </a:cubicBezTo>
                    <a:cubicBezTo>
                      <a:pt x="1022" y="64"/>
                      <a:pt x="1037" y="90"/>
                      <a:pt x="1061" y="97"/>
                    </a:cubicBezTo>
                    <a:cubicBezTo>
                      <a:pt x="1382" y="189"/>
                      <a:pt x="1606" y="487"/>
                      <a:pt x="1606" y="821"/>
                    </a:cubicBezTo>
                    <a:cubicBezTo>
                      <a:pt x="1606" y="1029"/>
                      <a:pt x="1524" y="1222"/>
                      <a:pt x="1373" y="1366"/>
                    </a:cubicBezTo>
                    <a:cubicBezTo>
                      <a:pt x="1244" y="1489"/>
                      <a:pt x="1170" y="1664"/>
                      <a:pt x="1170" y="1847"/>
                    </a:cubicBezTo>
                    <a:cubicBezTo>
                      <a:pt x="1170" y="1848"/>
                      <a:pt x="1170" y="1848"/>
                      <a:pt x="1170" y="1848"/>
                    </a:cubicBezTo>
                    <a:cubicBezTo>
                      <a:pt x="1170" y="1871"/>
                      <a:pt x="1151" y="1891"/>
                      <a:pt x="1127" y="1891"/>
                    </a:cubicBezTo>
                    <a:cubicBezTo>
                      <a:pt x="1120" y="1891"/>
                      <a:pt x="1120" y="1891"/>
                      <a:pt x="1120" y="1891"/>
                    </a:cubicBezTo>
                    <a:cubicBezTo>
                      <a:pt x="1073" y="1891"/>
                      <a:pt x="1073" y="1891"/>
                      <a:pt x="1073" y="1891"/>
                    </a:cubicBezTo>
                    <a:cubicBezTo>
                      <a:pt x="1073" y="1324"/>
                      <a:pt x="1073" y="1324"/>
                      <a:pt x="1073" y="1324"/>
                    </a:cubicBezTo>
                    <a:cubicBezTo>
                      <a:pt x="1104" y="1324"/>
                      <a:pt x="1104" y="1324"/>
                      <a:pt x="1104" y="1324"/>
                    </a:cubicBezTo>
                    <a:cubicBezTo>
                      <a:pt x="1178" y="1324"/>
                      <a:pt x="1238" y="1265"/>
                      <a:pt x="1238" y="1191"/>
                    </a:cubicBezTo>
                    <a:cubicBezTo>
                      <a:pt x="1238" y="862"/>
                      <a:pt x="1238" y="862"/>
                      <a:pt x="1238" y="862"/>
                    </a:cubicBezTo>
                    <a:cubicBezTo>
                      <a:pt x="1238" y="715"/>
                      <a:pt x="1139" y="590"/>
                      <a:pt x="1005" y="551"/>
                    </a:cubicBezTo>
                    <a:cubicBezTo>
                      <a:pt x="1026" y="521"/>
                      <a:pt x="1038" y="485"/>
                      <a:pt x="1038" y="445"/>
                    </a:cubicBezTo>
                    <a:cubicBezTo>
                      <a:pt x="1038" y="411"/>
                      <a:pt x="1038" y="411"/>
                      <a:pt x="1038" y="411"/>
                    </a:cubicBezTo>
                    <a:cubicBezTo>
                      <a:pt x="1038" y="309"/>
                      <a:pt x="955" y="226"/>
                      <a:pt x="853" y="226"/>
                    </a:cubicBezTo>
                    <a:cubicBezTo>
                      <a:pt x="751" y="226"/>
                      <a:pt x="668" y="309"/>
                      <a:pt x="668" y="411"/>
                    </a:cubicBezTo>
                    <a:cubicBezTo>
                      <a:pt x="668" y="445"/>
                      <a:pt x="668" y="445"/>
                      <a:pt x="668" y="445"/>
                    </a:cubicBezTo>
                    <a:cubicBezTo>
                      <a:pt x="668" y="485"/>
                      <a:pt x="680" y="521"/>
                      <a:pt x="701" y="551"/>
                    </a:cubicBezTo>
                    <a:cubicBezTo>
                      <a:pt x="567" y="590"/>
                      <a:pt x="468" y="715"/>
                      <a:pt x="468" y="862"/>
                    </a:cubicBezTo>
                    <a:cubicBezTo>
                      <a:pt x="468" y="1191"/>
                      <a:pt x="468" y="1191"/>
                      <a:pt x="468" y="1191"/>
                    </a:cubicBezTo>
                    <a:cubicBezTo>
                      <a:pt x="468" y="1265"/>
                      <a:pt x="528" y="1324"/>
                      <a:pt x="602" y="1324"/>
                    </a:cubicBezTo>
                    <a:cubicBezTo>
                      <a:pt x="634" y="1324"/>
                      <a:pt x="634" y="1324"/>
                      <a:pt x="634" y="1324"/>
                    </a:cubicBezTo>
                    <a:cubicBezTo>
                      <a:pt x="634" y="1891"/>
                      <a:pt x="634" y="1891"/>
                      <a:pt x="634" y="1891"/>
                    </a:cubicBezTo>
                    <a:cubicBezTo>
                      <a:pt x="586" y="1891"/>
                      <a:pt x="586" y="1891"/>
                      <a:pt x="586" y="1891"/>
                    </a:cubicBezTo>
                    <a:cubicBezTo>
                      <a:pt x="580" y="1891"/>
                      <a:pt x="580" y="1891"/>
                      <a:pt x="580" y="1891"/>
                    </a:cubicBezTo>
                    <a:cubicBezTo>
                      <a:pt x="557" y="1891"/>
                      <a:pt x="537" y="1871"/>
                      <a:pt x="537" y="1848"/>
                    </a:cubicBezTo>
                    <a:cubicBezTo>
                      <a:pt x="537" y="1666"/>
                      <a:pt x="463" y="1490"/>
                      <a:pt x="333" y="1366"/>
                    </a:cubicBezTo>
                    <a:cubicBezTo>
                      <a:pt x="186" y="1226"/>
                      <a:pt x="103" y="1037"/>
                      <a:pt x="100" y="834"/>
                    </a:cubicBezTo>
                    <a:cubicBezTo>
                      <a:pt x="94" y="499"/>
                      <a:pt x="316" y="197"/>
                      <a:pt x="639" y="99"/>
                    </a:cubicBezTo>
                    <a:cubicBezTo>
                      <a:pt x="663" y="92"/>
                      <a:pt x="677" y="66"/>
                      <a:pt x="670" y="41"/>
                    </a:cubicBezTo>
                    <a:cubicBezTo>
                      <a:pt x="662" y="16"/>
                      <a:pt x="636" y="3"/>
                      <a:pt x="612" y="10"/>
                    </a:cubicBezTo>
                    <a:cubicBezTo>
                      <a:pt x="249" y="120"/>
                      <a:pt x="0" y="459"/>
                      <a:pt x="7" y="836"/>
                    </a:cubicBezTo>
                    <a:cubicBezTo>
                      <a:pt x="11" y="1063"/>
                      <a:pt x="104" y="1276"/>
                      <a:pt x="269" y="1433"/>
                    </a:cubicBezTo>
                    <a:cubicBezTo>
                      <a:pt x="380" y="1540"/>
                      <a:pt x="444" y="1691"/>
                      <a:pt x="444" y="1848"/>
                    </a:cubicBezTo>
                    <a:cubicBezTo>
                      <a:pt x="444" y="1908"/>
                      <a:pt x="484" y="1960"/>
                      <a:pt x="539" y="1977"/>
                    </a:cubicBezTo>
                    <a:cubicBezTo>
                      <a:pt x="539" y="2200"/>
                      <a:pt x="539" y="2200"/>
                      <a:pt x="539" y="2200"/>
                    </a:cubicBezTo>
                    <a:cubicBezTo>
                      <a:pt x="539" y="2286"/>
                      <a:pt x="609" y="2356"/>
                      <a:pt x="695" y="2356"/>
                    </a:cubicBezTo>
                    <a:cubicBezTo>
                      <a:pt x="1011" y="2356"/>
                      <a:pt x="1011" y="2356"/>
                      <a:pt x="1011" y="2356"/>
                    </a:cubicBezTo>
                    <a:cubicBezTo>
                      <a:pt x="1097" y="2356"/>
                      <a:pt x="1167" y="2286"/>
                      <a:pt x="1167" y="2200"/>
                    </a:cubicBezTo>
                    <a:cubicBezTo>
                      <a:pt x="1167" y="1978"/>
                      <a:pt x="1167" y="1978"/>
                      <a:pt x="1167" y="1978"/>
                    </a:cubicBezTo>
                    <a:cubicBezTo>
                      <a:pt x="1222" y="1960"/>
                      <a:pt x="1263" y="1909"/>
                      <a:pt x="1263" y="1848"/>
                    </a:cubicBezTo>
                    <a:cubicBezTo>
                      <a:pt x="1263" y="1847"/>
                      <a:pt x="1263" y="1847"/>
                      <a:pt x="1263" y="1847"/>
                    </a:cubicBezTo>
                    <a:cubicBezTo>
                      <a:pt x="1263" y="1690"/>
                      <a:pt x="1326" y="1539"/>
                      <a:pt x="1437" y="1433"/>
                    </a:cubicBezTo>
                    <a:cubicBezTo>
                      <a:pt x="1606" y="1272"/>
                      <a:pt x="1699" y="1054"/>
                      <a:pt x="1699" y="821"/>
                    </a:cubicBezTo>
                    <a:cubicBezTo>
                      <a:pt x="1699" y="633"/>
                      <a:pt x="1639" y="456"/>
                      <a:pt x="1526" y="307"/>
                    </a:cubicBezTo>
                    <a:close/>
                    <a:moveTo>
                      <a:pt x="761" y="411"/>
                    </a:moveTo>
                    <a:cubicBezTo>
                      <a:pt x="761" y="360"/>
                      <a:pt x="802" y="319"/>
                      <a:pt x="853" y="319"/>
                    </a:cubicBezTo>
                    <a:cubicBezTo>
                      <a:pt x="904" y="319"/>
                      <a:pt x="945" y="360"/>
                      <a:pt x="945" y="411"/>
                    </a:cubicBezTo>
                    <a:cubicBezTo>
                      <a:pt x="945" y="445"/>
                      <a:pt x="945" y="445"/>
                      <a:pt x="945" y="445"/>
                    </a:cubicBezTo>
                    <a:cubicBezTo>
                      <a:pt x="945" y="496"/>
                      <a:pt x="904" y="538"/>
                      <a:pt x="853" y="538"/>
                    </a:cubicBezTo>
                    <a:cubicBezTo>
                      <a:pt x="802" y="538"/>
                      <a:pt x="761" y="496"/>
                      <a:pt x="761" y="445"/>
                    </a:cubicBezTo>
                    <a:lnTo>
                      <a:pt x="761" y="411"/>
                    </a:lnTo>
                    <a:close/>
                    <a:moveTo>
                      <a:pt x="634" y="879"/>
                    </a:moveTo>
                    <a:cubicBezTo>
                      <a:pt x="634" y="1231"/>
                      <a:pt x="634" y="1231"/>
                      <a:pt x="634" y="1231"/>
                    </a:cubicBezTo>
                    <a:cubicBezTo>
                      <a:pt x="602" y="1231"/>
                      <a:pt x="602" y="1231"/>
                      <a:pt x="602" y="1231"/>
                    </a:cubicBezTo>
                    <a:cubicBezTo>
                      <a:pt x="579" y="1231"/>
                      <a:pt x="561" y="1213"/>
                      <a:pt x="561" y="1191"/>
                    </a:cubicBezTo>
                    <a:cubicBezTo>
                      <a:pt x="561" y="862"/>
                      <a:pt x="561" y="862"/>
                      <a:pt x="561" y="862"/>
                    </a:cubicBezTo>
                    <a:cubicBezTo>
                      <a:pt x="561" y="734"/>
                      <a:pt x="665" y="631"/>
                      <a:pt x="792" y="631"/>
                    </a:cubicBezTo>
                    <a:cubicBezTo>
                      <a:pt x="914" y="631"/>
                      <a:pt x="914" y="631"/>
                      <a:pt x="914" y="631"/>
                    </a:cubicBezTo>
                    <a:cubicBezTo>
                      <a:pt x="1041" y="631"/>
                      <a:pt x="1145" y="734"/>
                      <a:pt x="1145" y="862"/>
                    </a:cubicBezTo>
                    <a:cubicBezTo>
                      <a:pt x="1145" y="1191"/>
                      <a:pt x="1145" y="1191"/>
                      <a:pt x="1145" y="1191"/>
                    </a:cubicBezTo>
                    <a:cubicBezTo>
                      <a:pt x="1145" y="1213"/>
                      <a:pt x="1127" y="1231"/>
                      <a:pt x="1104" y="1231"/>
                    </a:cubicBezTo>
                    <a:cubicBezTo>
                      <a:pt x="1073" y="1231"/>
                      <a:pt x="1073" y="1231"/>
                      <a:pt x="1073" y="1231"/>
                    </a:cubicBezTo>
                    <a:cubicBezTo>
                      <a:pt x="1073" y="1052"/>
                      <a:pt x="1073" y="1052"/>
                      <a:pt x="1073" y="1052"/>
                    </a:cubicBezTo>
                    <a:cubicBezTo>
                      <a:pt x="1073" y="1026"/>
                      <a:pt x="1052" y="1005"/>
                      <a:pt x="1027" y="1005"/>
                    </a:cubicBezTo>
                    <a:cubicBezTo>
                      <a:pt x="1001" y="1005"/>
                      <a:pt x="980" y="1026"/>
                      <a:pt x="980" y="1052"/>
                    </a:cubicBezTo>
                    <a:cubicBezTo>
                      <a:pt x="980" y="1085"/>
                      <a:pt x="980" y="1085"/>
                      <a:pt x="980" y="1085"/>
                    </a:cubicBezTo>
                    <a:cubicBezTo>
                      <a:pt x="727" y="1085"/>
                      <a:pt x="727" y="1085"/>
                      <a:pt x="727" y="1085"/>
                    </a:cubicBezTo>
                    <a:cubicBezTo>
                      <a:pt x="727" y="879"/>
                      <a:pt x="727" y="879"/>
                      <a:pt x="727" y="879"/>
                    </a:cubicBezTo>
                    <a:cubicBezTo>
                      <a:pt x="727" y="853"/>
                      <a:pt x="706" y="832"/>
                      <a:pt x="680" y="832"/>
                    </a:cubicBezTo>
                    <a:cubicBezTo>
                      <a:pt x="655" y="832"/>
                      <a:pt x="634" y="853"/>
                      <a:pt x="634" y="879"/>
                    </a:cubicBezTo>
                    <a:close/>
                    <a:moveTo>
                      <a:pt x="854" y="1258"/>
                    </a:moveTo>
                    <a:cubicBezTo>
                      <a:pt x="828" y="1258"/>
                      <a:pt x="807" y="1279"/>
                      <a:pt x="807" y="1304"/>
                    </a:cubicBezTo>
                    <a:cubicBezTo>
                      <a:pt x="807" y="1408"/>
                      <a:pt x="807" y="1408"/>
                      <a:pt x="807" y="1408"/>
                    </a:cubicBezTo>
                    <a:cubicBezTo>
                      <a:pt x="807" y="1891"/>
                      <a:pt x="807" y="1891"/>
                      <a:pt x="807" y="1891"/>
                    </a:cubicBezTo>
                    <a:cubicBezTo>
                      <a:pt x="727" y="1891"/>
                      <a:pt x="727" y="1891"/>
                      <a:pt x="727" y="1891"/>
                    </a:cubicBezTo>
                    <a:cubicBezTo>
                      <a:pt x="727" y="1178"/>
                      <a:pt x="727" y="1178"/>
                      <a:pt x="727" y="1178"/>
                    </a:cubicBezTo>
                    <a:cubicBezTo>
                      <a:pt x="980" y="1178"/>
                      <a:pt x="980" y="1178"/>
                      <a:pt x="980" y="1178"/>
                    </a:cubicBezTo>
                    <a:cubicBezTo>
                      <a:pt x="980" y="1891"/>
                      <a:pt x="980" y="1891"/>
                      <a:pt x="980" y="1891"/>
                    </a:cubicBezTo>
                    <a:cubicBezTo>
                      <a:pt x="900" y="1891"/>
                      <a:pt x="900" y="1891"/>
                      <a:pt x="900" y="1891"/>
                    </a:cubicBezTo>
                    <a:cubicBezTo>
                      <a:pt x="900" y="1408"/>
                      <a:pt x="900" y="1408"/>
                      <a:pt x="900" y="1408"/>
                    </a:cubicBezTo>
                    <a:cubicBezTo>
                      <a:pt x="900" y="1304"/>
                      <a:pt x="900" y="1304"/>
                      <a:pt x="900" y="1304"/>
                    </a:cubicBezTo>
                    <a:cubicBezTo>
                      <a:pt x="900" y="1279"/>
                      <a:pt x="879" y="1258"/>
                      <a:pt x="854" y="1258"/>
                    </a:cubicBezTo>
                    <a:close/>
                    <a:moveTo>
                      <a:pt x="1074" y="2200"/>
                    </a:moveTo>
                    <a:cubicBezTo>
                      <a:pt x="1074" y="2234"/>
                      <a:pt x="1046" y="2263"/>
                      <a:pt x="1011" y="2263"/>
                    </a:cubicBezTo>
                    <a:cubicBezTo>
                      <a:pt x="695" y="2263"/>
                      <a:pt x="695" y="2263"/>
                      <a:pt x="695" y="2263"/>
                    </a:cubicBezTo>
                    <a:cubicBezTo>
                      <a:pt x="660" y="2263"/>
                      <a:pt x="632" y="2234"/>
                      <a:pt x="632" y="2200"/>
                    </a:cubicBezTo>
                    <a:cubicBezTo>
                      <a:pt x="632" y="2170"/>
                      <a:pt x="632" y="2170"/>
                      <a:pt x="632" y="2170"/>
                    </a:cubicBezTo>
                    <a:cubicBezTo>
                      <a:pt x="876" y="2170"/>
                      <a:pt x="876" y="2170"/>
                      <a:pt x="876" y="2170"/>
                    </a:cubicBezTo>
                    <a:cubicBezTo>
                      <a:pt x="902" y="2170"/>
                      <a:pt x="923" y="2149"/>
                      <a:pt x="923" y="2123"/>
                    </a:cubicBezTo>
                    <a:cubicBezTo>
                      <a:pt x="923" y="2097"/>
                      <a:pt x="902" y="2077"/>
                      <a:pt x="876" y="2077"/>
                    </a:cubicBezTo>
                    <a:cubicBezTo>
                      <a:pt x="632" y="2077"/>
                      <a:pt x="632" y="2077"/>
                      <a:pt x="632" y="2077"/>
                    </a:cubicBezTo>
                    <a:cubicBezTo>
                      <a:pt x="632" y="1984"/>
                      <a:pt x="632" y="1984"/>
                      <a:pt x="632" y="1984"/>
                    </a:cubicBezTo>
                    <a:cubicBezTo>
                      <a:pt x="1074" y="1984"/>
                      <a:pt x="1074" y="1984"/>
                      <a:pt x="1074" y="1984"/>
                    </a:cubicBezTo>
                    <a:cubicBezTo>
                      <a:pt x="1074" y="2200"/>
                      <a:pt x="1074" y="2200"/>
                      <a:pt x="1074" y="220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Graphik"/>
                </a:endParaRPr>
              </a:p>
            </p:txBody>
          </p:sp>
          <p:sp>
            <p:nvSpPr>
              <p:cNvPr id="70" name="Freeform 174">
                <a:extLst>
                  <a:ext uri="{FF2B5EF4-FFF2-40B4-BE49-F238E27FC236}">
                    <a16:creationId xmlns:a16="http://schemas.microsoft.com/office/drawing/2014/main" id="{270A41E0-B1D2-A571-927C-528E693628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33038" y="5878513"/>
                <a:ext cx="28575" cy="28575"/>
              </a:xfrm>
              <a:custGeom>
                <a:avLst/>
                <a:gdLst>
                  <a:gd name="T0" fmla="*/ 52 w 98"/>
                  <a:gd name="T1" fmla="*/ 0 h 93"/>
                  <a:gd name="T2" fmla="*/ 46 w 98"/>
                  <a:gd name="T3" fmla="*/ 0 h 93"/>
                  <a:gd name="T4" fmla="*/ 0 w 98"/>
                  <a:gd name="T5" fmla="*/ 47 h 93"/>
                  <a:gd name="T6" fmla="*/ 46 w 98"/>
                  <a:gd name="T7" fmla="*/ 93 h 93"/>
                  <a:gd name="T8" fmla="*/ 47 w 98"/>
                  <a:gd name="T9" fmla="*/ 93 h 93"/>
                  <a:gd name="T10" fmla="*/ 51 w 98"/>
                  <a:gd name="T11" fmla="*/ 93 h 93"/>
                  <a:gd name="T12" fmla="*/ 51 w 98"/>
                  <a:gd name="T13" fmla="*/ 93 h 93"/>
                  <a:gd name="T14" fmla="*/ 98 w 98"/>
                  <a:gd name="T15" fmla="*/ 47 h 93"/>
                  <a:gd name="T16" fmla="*/ 52 w 98"/>
                  <a:gd name="T17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" h="93">
                    <a:moveTo>
                      <a:pt x="52" y="0"/>
                    </a:moveTo>
                    <a:cubicBezTo>
                      <a:pt x="46" y="0"/>
                      <a:pt x="46" y="0"/>
                      <a:pt x="46" y="0"/>
                    </a:cubicBezTo>
                    <a:cubicBezTo>
                      <a:pt x="21" y="0"/>
                      <a:pt x="0" y="21"/>
                      <a:pt x="0" y="47"/>
                    </a:cubicBezTo>
                    <a:cubicBezTo>
                      <a:pt x="0" y="73"/>
                      <a:pt x="21" y="93"/>
                      <a:pt x="46" y="93"/>
                    </a:cubicBezTo>
                    <a:cubicBezTo>
                      <a:pt x="46" y="93"/>
                      <a:pt x="46" y="93"/>
                      <a:pt x="47" y="93"/>
                    </a:cubicBezTo>
                    <a:cubicBezTo>
                      <a:pt x="51" y="93"/>
                      <a:pt x="51" y="93"/>
                      <a:pt x="51" y="93"/>
                    </a:cubicBezTo>
                    <a:cubicBezTo>
                      <a:pt x="51" y="93"/>
                      <a:pt x="51" y="93"/>
                      <a:pt x="51" y="93"/>
                    </a:cubicBezTo>
                    <a:cubicBezTo>
                      <a:pt x="77" y="93"/>
                      <a:pt x="98" y="73"/>
                      <a:pt x="98" y="47"/>
                    </a:cubicBezTo>
                    <a:cubicBezTo>
                      <a:pt x="98" y="22"/>
                      <a:pt x="77" y="1"/>
                      <a:pt x="5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Graphik"/>
                </a:endParaRPr>
              </a:p>
            </p:txBody>
          </p:sp>
          <p:sp>
            <p:nvSpPr>
              <p:cNvPr id="71" name="Freeform 175">
                <a:extLst>
                  <a:ext uri="{FF2B5EF4-FFF2-40B4-BE49-F238E27FC236}">
                    <a16:creationId xmlns:a16="http://schemas.microsoft.com/office/drawing/2014/main" id="{98EDEBFA-A8AD-391A-BAF7-44CD02D7B2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85426" y="6134101"/>
                <a:ext cx="26988" cy="26988"/>
              </a:xfrm>
              <a:custGeom>
                <a:avLst/>
                <a:gdLst>
                  <a:gd name="T0" fmla="*/ 80 w 93"/>
                  <a:gd name="T1" fmla="*/ 14 h 93"/>
                  <a:gd name="T2" fmla="*/ 47 w 93"/>
                  <a:gd name="T3" fmla="*/ 0 h 93"/>
                  <a:gd name="T4" fmla="*/ 14 w 93"/>
                  <a:gd name="T5" fmla="*/ 14 h 93"/>
                  <a:gd name="T6" fmla="*/ 0 w 93"/>
                  <a:gd name="T7" fmla="*/ 47 h 93"/>
                  <a:gd name="T8" fmla="*/ 14 w 93"/>
                  <a:gd name="T9" fmla="*/ 80 h 93"/>
                  <a:gd name="T10" fmla="*/ 47 w 93"/>
                  <a:gd name="T11" fmla="*/ 93 h 93"/>
                  <a:gd name="T12" fmla="*/ 80 w 93"/>
                  <a:gd name="T13" fmla="*/ 80 h 93"/>
                  <a:gd name="T14" fmla="*/ 93 w 93"/>
                  <a:gd name="T15" fmla="*/ 47 h 93"/>
                  <a:gd name="T16" fmla="*/ 80 w 93"/>
                  <a:gd name="T17" fmla="*/ 14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3" h="93">
                    <a:moveTo>
                      <a:pt x="80" y="14"/>
                    </a:moveTo>
                    <a:cubicBezTo>
                      <a:pt x="71" y="5"/>
                      <a:pt x="59" y="0"/>
                      <a:pt x="47" y="0"/>
                    </a:cubicBezTo>
                    <a:cubicBezTo>
                      <a:pt x="34" y="0"/>
                      <a:pt x="22" y="5"/>
                      <a:pt x="14" y="14"/>
                    </a:cubicBezTo>
                    <a:cubicBezTo>
                      <a:pt x="5" y="23"/>
                      <a:pt x="0" y="35"/>
                      <a:pt x="0" y="47"/>
                    </a:cubicBezTo>
                    <a:cubicBezTo>
                      <a:pt x="0" y="59"/>
                      <a:pt x="5" y="71"/>
                      <a:pt x="14" y="80"/>
                    </a:cubicBezTo>
                    <a:cubicBezTo>
                      <a:pt x="22" y="88"/>
                      <a:pt x="34" y="93"/>
                      <a:pt x="47" y="93"/>
                    </a:cubicBezTo>
                    <a:cubicBezTo>
                      <a:pt x="59" y="93"/>
                      <a:pt x="71" y="88"/>
                      <a:pt x="80" y="80"/>
                    </a:cubicBezTo>
                    <a:cubicBezTo>
                      <a:pt x="88" y="71"/>
                      <a:pt x="93" y="59"/>
                      <a:pt x="93" y="47"/>
                    </a:cubicBezTo>
                    <a:cubicBezTo>
                      <a:pt x="93" y="35"/>
                      <a:pt x="88" y="23"/>
                      <a:pt x="80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Graphik"/>
                </a:endParaRPr>
              </a:p>
            </p:txBody>
          </p:sp>
          <p:sp>
            <p:nvSpPr>
              <p:cNvPr id="72" name="Freeform 176">
                <a:extLst>
                  <a:ext uri="{FF2B5EF4-FFF2-40B4-BE49-F238E27FC236}">
                    <a16:creationId xmlns:a16="http://schemas.microsoft.com/office/drawing/2014/main" id="{3FE1FDA8-3840-107F-DFEC-D7DC60A3B7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44188" y="6116638"/>
                <a:ext cx="57150" cy="28575"/>
              </a:xfrm>
              <a:custGeom>
                <a:avLst/>
                <a:gdLst>
                  <a:gd name="T0" fmla="*/ 143 w 190"/>
                  <a:gd name="T1" fmla="*/ 0 h 93"/>
                  <a:gd name="T2" fmla="*/ 46 w 190"/>
                  <a:gd name="T3" fmla="*/ 0 h 93"/>
                  <a:gd name="T4" fmla="*/ 0 w 190"/>
                  <a:gd name="T5" fmla="*/ 47 h 93"/>
                  <a:gd name="T6" fmla="*/ 46 w 190"/>
                  <a:gd name="T7" fmla="*/ 93 h 93"/>
                  <a:gd name="T8" fmla="*/ 143 w 190"/>
                  <a:gd name="T9" fmla="*/ 93 h 93"/>
                  <a:gd name="T10" fmla="*/ 190 w 190"/>
                  <a:gd name="T11" fmla="*/ 47 h 93"/>
                  <a:gd name="T12" fmla="*/ 143 w 190"/>
                  <a:gd name="T13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0" h="93">
                    <a:moveTo>
                      <a:pt x="143" y="0"/>
                    </a:moveTo>
                    <a:cubicBezTo>
                      <a:pt x="46" y="0"/>
                      <a:pt x="46" y="0"/>
                      <a:pt x="46" y="0"/>
                    </a:cubicBezTo>
                    <a:cubicBezTo>
                      <a:pt x="21" y="0"/>
                      <a:pt x="0" y="21"/>
                      <a:pt x="0" y="47"/>
                    </a:cubicBezTo>
                    <a:cubicBezTo>
                      <a:pt x="0" y="73"/>
                      <a:pt x="21" y="93"/>
                      <a:pt x="46" y="93"/>
                    </a:cubicBezTo>
                    <a:cubicBezTo>
                      <a:pt x="143" y="93"/>
                      <a:pt x="143" y="93"/>
                      <a:pt x="143" y="93"/>
                    </a:cubicBezTo>
                    <a:cubicBezTo>
                      <a:pt x="169" y="93"/>
                      <a:pt x="190" y="73"/>
                      <a:pt x="190" y="47"/>
                    </a:cubicBezTo>
                    <a:cubicBezTo>
                      <a:pt x="190" y="21"/>
                      <a:pt x="169" y="0"/>
                      <a:pt x="14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Graphik"/>
                </a:endParaRPr>
              </a:p>
            </p:txBody>
          </p:sp>
          <p:sp>
            <p:nvSpPr>
              <p:cNvPr id="73" name="Freeform 177">
                <a:extLst>
                  <a:ext uri="{FF2B5EF4-FFF2-40B4-BE49-F238E27FC236}">
                    <a16:creationId xmlns:a16="http://schemas.microsoft.com/office/drawing/2014/main" id="{F5E84BFF-3285-097C-4228-1F643620AF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25138" y="6207126"/>
                <a:ext cx="57150" cy="57150"/>
              </a:xfrm>
              <a:custGeom>
                <a:avLst/>
                <a:gdLst>
                  <a:gd name="T0" fmla="*/ 175 w 193"/>
                  <a:gd name="T1" fmla="*/ 109 h 189"/>
                  <a:gd name="T2" fmla="*/ 84 w 193"/>
                  <a:gd name="T3" fmla="*/ 19 h 189"/>
                  <a:gd name="T4" fmla="*/ 18 w 193"/>
                  <a:gd name="T5" fmla="*/ 19 h 189"/>
                  <a:gd name="T6" fmla="*/ 18 w 193"/>
                  <a:gd name="T7" fmla="*/ 84 h 189"/>
                  <a:gd name="T8" fmla="*/ 109 w 193"/>
                  <a:gd name="T9" fmla="*/ 175 h 189"/>
                  <a:gd name="T10" fmla="*/ 142 w 193"/>
                  <a:gd name="T11" fmla="*/ 189 h 189"/>
                  <a:gd name="T12" fmla="*/ 175 w 193"/>
                  <a:gd name="T13" fmla="*/ 175 h 189"/>
                  <a:gd name="T14" fmla="*/ 175 w 193"/>
                  <a:gd name="T15" fmla="*/ 109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3" h="189">
                    <a:moveTo>
                      <a:pt x="175" y="109"/>
                    </a:moveTo>
                    <a:cubicBezTo>
                      <a:pt x="84" y="19"/>
                      <a:pt x="84" y="19"/>
                      <a:pt x="84" y="19"/>
                    </a:cubicBezTo>
                    <a:cubicBezTo>
                      <a:pt x="66" y="0"/>
                      <a:pt x="36" y="0"/>
                      <a:pt x="18" y="19"/>
                    </a:cubicBezTo>
                    <a:cubicBezTo>
                      <a:pt x="0" y="37"/>
                      <a:pt x="0" y="66"/>
                      <a:pt x="18" y="84"/>
                    </a:cubicBezTo>
                    <a:cubicBezTo>
                      <a:pt x="109" y="175"/>
                      <a:pt x="109" y="175"/>
                      <a:pt x="109" y="175"/>
                    </a:cubicBezTo>
                    <a:cubicBezTo>
                      <a:pt x="118" y="184"/>
                      <a:pt x="130" y="189"/>
                      <a:pt x="142" y="189"/>
                    </a:cubicBezTo>
                    <a:cubicBezTo>
                      <a:pt x="154" y="189"/>
                      <a:pt x="166" y="184"/>
                      <a:pt x="175" y="175"/>
                    </a:cubicBezTo>
                    <a:cubicBezTo>
                      <a:pt x="193" y="157"/>
                      <a:pt x="193" y="128"/>
                      <a:pt x="175" y="10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Graphik"/>
                </a:endParaRPr>
              </a:p>
            </p:txBody>
          </p:sp>
          <p:sp>
            <p:nvSpPr>
              <p:cNvPr id="74" name="Freeform 178">
                <a:extLst>
                  <a:ext uri="{FF2B5EF4-FFF2-40B4-BE49-F238E27FC236}">
                    <a16:creationId xmlns:a16="http://schemas.microsoft.com/office/drawing/2014/main" id="{E80B4668-1490-77F2-60B4-BF4994EB47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25138" y="5995988"/>
                <a:ext cx="57150" cy="55563"/>
              </a:xfrm>
              <a:custGeom>
                <a:avLst/>
                <a:gdLst>
                  <a:gd name="T0" fmla="*/ 176 w 194"/>
                  <a:gd name="T1" fmla="*/ 19 h 190"/>
                  <a:gd name="T2" fmla="*/ 110 w 194"/>
                  <a:gd name="T3" fmla="*/ 19 h 190"/>
                  <a:gd name="T4" fmla="*/ 18 w 194"/>
                  <a:gd name="T5" fmla="*/ 110 h 190"/>
                  <a:gd name="T6" fmla="*/ 18 w 194"/>
                  <a:gd name="T7" fmla="*/ 176 h 190"/>
                  <a:gd name="T8" fmla="*/ 51 w 194"/>
                  <a:gd name="T9" fmla="*/ 190 h 190"/>
                  <a:gd name="T10" fmla="*/ 84 w 194"/>
                  <a:gd name="T11" fmla="*/ 176 h 190"/>
                  <a:gd name="T12" fmla="*/ 176 w 194"/>
                  <a:gd name="T13" fmla="*/ 84 h 190"/>
                  <a:gd name="T14" fmla="*/ 176 w 194"/>
                  <a:gd name="T15" fmla="*/ 19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4" h="190">
                    <a:moveTo>
                      <a:pt x="176" y="19"/>
                    </a:moveTo>
                    <a:cubicBezTo>
                      <a:pt x="158" y="0"/>
                      <a:pt x="128" y="0"/>
                      <a:pt x="110" y="19"/>
                    </a:cubicBezTo>
                    <a:cubicBezTo>
                      <a:pt x="18" y="110"/>
                      <a:pt x="18" y="110"/>
                      <a:pt x="18" y="110"/>
                    </a:cubicBezTo>
                    <a:cubicBezTo>
                      <a:pt x="0" y="128"/>
                      <a:pt x="0" y="158"/>
                      <a:pt x="18" y="176"/>
                    </a:cubicBezTo>
                    <a:cubicBezTo>
                      <a:pt x="28" y="185"/>
                      <a:pt x="39" y="190"/>
                      <a:pt x="51" y="190"/>
                    </a:cubicBezTo>
                    <a:cubicBezTo>
                      <a:pt x="63" y="190"/>
                      <a:pt x="75" y="185"/>
                      <a:pt x="84" y="176"/>
                    </a:cubicBezTo>
                    <a:cubicBezTo>
                      <a:pt x="176" y="84"/>
                      <a:pt x="176" y="84"/>
                      <a:pt x="176" y="84"/>
                    </a:cubicBezTo>
                    <a:cubicBezTo>
                      <a:pt x="194" y="66"/>
                      <a:pt x="194" y="37"/>
                      <a:pt x="176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Graphik"/>
                </a:endParaRPr>
              </a:p>
            </p:txBody>
          </p:sp>
          <p:sp>
            <p:nvSpPr>
              <p:cNvPr id="75" name="Freeform 179">
                <a:extLst>
                  <a:ext uri="{FF2B5EF4-FFF2-40B4-BE49-F238E27FC236}">
                    <a16:creationId xmlns:a16="http://schemas.microsoft.com/office/drawing/2014/main" id="{4136B3CA-9E25-B8D9-F969-08970E921C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3313" y="6116638"/>
                <a:ext cx="55563" cy="26988"/>
              </a:xfrm>
              <a:custGeom>
                <a:avLst/>
                <a:gdLst>
                  <a:gd name="T0" fmla="*/ 144 w 190"/>
                  <a:gd name="T1" fmla="*/ 0 h 93"/>
                  <a:gd name="T2" fmla="*/ 47 w 190"/>
                  <a:gd name="T3" fmla="*/ 0 h 93"/>
                  <a:gd name="T4" fmla="*/ 0 w 190"/>
                  <a:gd name="T5" fmla="*/ 47 h 93"/>
                  <a:gd name="T6" fmla="*/ 47 w 190"/>
                  <a:gd name="T7" fmla="*/ 93 h 93"/>
                  <a:gd name="T8" fmla="*/ 144 w 190"/>
                  <a:gd name="T9" fmla="*/ 93 h 93"/>
                  <a:gd name="T10" fmla="*/ 190 w 190"/>
                  <a:gd name="T11" fmla="*/ 47 h 93"/>
                  <a:gd name="T12" fmla="*/ 144 w 190"/>
                  <a:gd name="T13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0" h="93">
                    <a:moveTo>
                      <a:pt x="144" y="0"/>
                    </a:moveTo>
                    <a:cubicBezTo>
                      <a:pt x="47" y="0"/>
                      <a:pt x="47" y="0"/>
                      <a:pt x="47" y="0"/>
                    </a:cubicBezTo>
                    <a:cubicBezTo>
                      <a:pt x="21" y="0"/>
                      <a:pt x="0" y="21"/>
                      <a:pt x="0" y="47"/>
                    </a:cubicBezTo>
                    <a:cubicBezTo>
                      <a:pt x="0" y="72"/>
                      <a:pt x="21" y="93"/>
                      <a:pt x="47" y="93"/>
                    </a:cubicBezTo>
                    <a:cubicBezTo>
                      <a:pt x="144" y="93"/>
                      <a:pt x="144" y="93"/>
                      <a:pt x="144" y="93"/>
                    </a:cubicBezTo>
                    <a:cubicBezTo>
                      <a:pt x="169" y="93"/>
                      <a:pt x="190" y="72"/>
                      <a:pt x="190" y="47"/>
                    </a:cubicBezTo>
                    <a:cubicBezTo>
                      <a:pt x="190" y="21"/>
                      <a:pt x="169" y="0"/>
                      <a:pt x="14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Graphik"/>
                </a:endParaRPr>
              </a:p>
            </p:txBody>
          </p:sp>
          <p:sp>
            <p:nvSpPr>
              <p:cNvPr id="76" name="Freeform 180">
                <a:extLst>
                  <a:ext uri="{FF2B5EF4-FFF2-40B4-BE49-F238E27FC236}">
                    <a16:creationId xmlns:a16="http://schemas.microsoft.com/office/drawing/2014/main" id="{2E252D2D-B0AB-7B28-484F-ABC98C59C8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2363" y="5995988"/>
                <a:ext cx="57150" cy="55563"/>
              </a:xfrm>
              <a:custGeom>
                <a:avLst/>
                <a:gdLst>
                  <a:gd name="T0" fmla="*/ 175 w 193"/>
                  <a:gd name="T1" fmla="*/ 109 h 189"/>
                  <a:gd name="T2" fmla="*/ 84 w 193"/>
                  <a:gd name="T3" fmla="*/ 19 h 189"/>
                  <a:gd name="T4" fmla="*/ 18 w 193"/>
                  <a:gd name="T5" fmla="*/ 19 h 189"/>
                  <a:gd name="T6" fmla="*/ 18 w 193"/>
                  <a:gd name="T7" fmla="*/ 84 h 189"/>
                  <a:gd name="T8" fmla="*/ 109 w 193"/>
                  <a:gd name="T9" fmla="*/ 175 h 189"/>
                  <a:gd name="T10" fmla="*/ 142 w 193"/>
                  <a:gd name="T11" fmla="*/ 189 h 189"/>
                  <a:gd name="T12" fmla="*/ 175 w 193"/>
                  <a:gd name="T13" fmla="*/ 175 h 189"/>
                  <a:gd name="T14" fmla="*/ 175 w 193"/>
                  <a:gd name="T15" fmla="*/ 109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3" h="189">
                    <a:moveTo>
                      <a:pt x="175" y="109"/>
                    </a:moveTo>
                    <a:cubicBezTo>
                      <a:pt x="84" y="19"/>
                      <a:pt x="84" y="19"/>
                      <a:pt x="84" y="19"/>
                    </a:cubicBezTo>
                    <a:cubicBezTo>
                      <a:pt x="66" y="0"/>
                      <a:pt x="37" y="0"/>
                      <a:pt x="18" y="19"/>
                    </a:cubicBezTo>
                    <a:cubicBezTo>
                      <a:pt x="0" y="37"/>
                      <a:pt x="0" y="66"/>
                      <a:pt x="18" y="84"/>
                    </a:cubicBezTo>
                    <a:cubicBezTo>
                      <a:pt x="109" y="175"/>
                      <a:pt x="109" y="175"/>
                      <a:pt x="109" y="175"/>
                    </a:cubicBezTo>
                    <a:cubicBezTo>
                      <a:pt x="118" y="184"/>
                      <a:pt x="130" y="189"/>
                      <a:pt x="142" y="189"/>
                    </a:cubicBezTo>
                    <a:cubicBezTo>
                      <a:pt x="154" y="189"/>
                      <a:pt x="166" y="184"/>
                      <a:pt x="175" y="175"/>
                    </a:cubicBezTo>
                    <a:cubicBezTo>
                      <a:pt x="193" y="157"/>
                      <a:pt x="193" y="127"/>
                      <a:pt x="175" y="10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Graphik"/>
                </a:endParaRPr>
              </a:p>
            </p:txBody>
          </p:sp>
          <p:sp>
            <p:nvSpPr>
              <p:cNvPr id="77" name="Freeform 181">
                <a:extLst>
                  <a:ext uri="{FF2B5EF4-FFF2-40B4-BE49-F238E27FC236}">
                    <a16:creationId xmlns:a16="http://schemas.microsoft.com/office/drawing/2014/main" id="{59CB2E8C-EC6E-1A82-7E0A-9B6ED86FD5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2363" y="6207126"/>
                <a:ext cx="57150" cy="57150"/>
              </a:xfrm>
              <a:custGeom>
                <a:avLst/>
                <a:gdLst>
                  <a:gd name="T0" fmla="*/ 176 w 194"/>
                  <a:gd name="T1" fmla="*/ 18 h 189"/>
                  <a:gd name="T2" fmla="*/ 110 w 194"/>
                  <a:gd name="T3" fmla="*/ 18 h 189"/>
                  <a:gd name="T4" fmla="*/ 18 w 194"/>
                  <a:gd name="T5" fmla="*/ 109 h 189"/>
                  <a:gd name="T6" fmla="*/ 18 w 194"/>
                  <a:gd name="T7" fmla="*/ 175 h 189"/>
                  <a:gd name="T8" fmla="*/ 51 w 194"/>
                  <a:gd name="T9" fmla="*/ 189 h 189"/>
                  <a:gd name="T10" fmla="*/ 84 w 194"/>
                  <a:gd name="T11" fmla="*/ 175 h 189"/>
                  <a:gd name="T12" fmla="*/ 176 w 194"/>
                  <a:gd name="T13" fmla="*/ 83 h 189"/>
                  <a:gd name="T14" fmla="*/ 176 w 194"/>
                  <a:gd name="T15" fmla="*/ 18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4" h="189">
                    <a:moveTo>
                      <a:pt x="176" y="18"/>
                    </a:moveTo>
                    <a:cubicBezTo>
                      <a:pt x="157" y="0"/>
                      <a:pt x="128" y="0"/>
                      <a:pt x="110" y="18"/>
                    </a:cubicBezTo>
                    <a:cubicBezTo>
                      <a:pt x="18" y="109"/>
                      <a:pt x="18" y="109"/>
                      <a:pt x="18" y="109"/>
                    </a:cubicBezTo>
                    <a:cubicBezTo>
                      <a:pt x="0" y="128"/>
                      <a:pt x="0" y="157"/>
                      <a:pt x="18" y="175"/>
                    </a:cubicBezTo>
                    <a:cubicBezTo>
                      <a:pt x="27" y="184"/>
                      <a:pt x="39" y="189"/>
                      <a:pt x="51" y="189"/>
                    </a:cubicBezTo>
                    <a:cubicBezTo>
                      <a:pt x="63" y="189"/>
                      <a:pt x="75" y="184"/>
                      <a:pt x="84" y="175"/>
                    </a:cubicBezTo>
                    <a:cubicBezTo>
                      <a:pt x="176" y="83"/>
                      <a:pt x="176" y="83"/>
                      <a:pt x="176" y="83"/>
                    </a:cubicBezTo>
                    <a:cubicBezTo>
                      <a:pt x="194" y="65"/>
                      <a:pt x="194" y="36"/>
                      <a:pt x="176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Graphik"/>
                </a:endParaRPr>
              </a:p>
            </p:txBody>
          </p:sp>
        </p:grpSp>
        <p:sp>
          <p:nvSpPr>
            <p:cNvPr id="68" name="Donut 6">
              <a:extLst>
                <a:ext uri="{FF2B5EF4-FFF2-40B4-BE49-F238E27FC236}">
                  <a16:creationId xmlns:a16="http://schemas.microsoft.com/office/drawing/2014/main" id="{1E1968F3-0524-2D0E-FC0E-765C30514D16}"/>
                </a:ext>
              </a:extLst>
            </p:cNvPr>
            <p:cNvSpPr/>
            <p:nvPr/>
          </p:nvSpPr>
          <p:spPr>
            <a:xfrm>
              <a:off x="7498090" y="1549997"/>
              <a:ext cx="806666" cy="745846"/>
            </a:xfrm>
            <a:prstGeom prst="donut">
              <a:avLst>
                <a:gd name="adj" fmla="val 11401"/>
              </a:avLst>
            </a:prstGeom>
            <a:solidFill>
              <a:srgbClr val="7500C0"/>
            </a:solidFill>
            <a:ln w="12700" cap="flat" cmpd="sng" algn="ctr">
              <a:solidFill>
                <a:srgbClr val="7500C0"/>
              </a:solidFill>
              <a:prstDash val="solid"/>
              <a:miter lim="800000"/>
            </a:ln>
            <a:effectLst/>
          </p:spPr>
          <p:txBody>
            <a:bodyPr tIns="91440" bIns="91440" rtlCol="0" anchor="ctr"/>
            <a:lstStyle/>
            <a:p>
              <a:pPr marL="0" marR="0" lvl="0" indent="0" algn="ctr" defTabSz="9144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FFE088A5-8DEB-BC1B-CBE3-E41D690E17F3}"/>
              </a:ext>
            </a:extLst>
          </p:cNvPr>
          <p:cNvSpPr txBox="1"/>
          <p:nvPr/>
        </p:nvSpPr>
        <p:spPr>
          <a:xfrm>
            <a:off x="7122475" y="3134303"/>
            <a:ext cx="984599" cy="40011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-180000" algn="ctr" defTabSz="22859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i="0" u="none" strike="noStrike" kern="0" cap="none" spc="-30" normalizeH="0" baseline="0" noProof="0">
                <a:ln>
                  <a:noFill/>
                </a:ln>
                <a:solidFill>
                  <a:srgbClr val="A100FF"/>
                </a:solidFill>
                <a:effectLst/>
                <a:uLnTx/>
                <a:uFillTx/>
                <a:latin typeface="Graphik-SemiboldItalic" panose="020B0703030202060203" pitchFamily="34" charset="0"/>
              </a:rPr>
              <a:t>Y1 – 25%</a:t>
            </a:r>
            <a:br>
              <a:rPr kumimoji="0" lang="en-US" sz="900" i="0" u="none" strike="noStrike" kern="0" cap="none" spc="-30" normalizeH="0" baseline="0" noProof="0">
                <a:ln>
                  <a:noFill/>
                </a:ln>
                <a:solidFill>
                  <a:srgbClr val="A100FF"/>
                </a:solidFill>
                <a:effectLst/>
                <a:uLnTx/>
                <a:uFillTx/>
                <a:latin typeface="Graphik-SemiboldItalic" panose="020B0703030202060203" pitchFamily="34" charset="0"/>
              </a:rPr>
            </a:br>
            <a:r>
              <a:rPr kumimoji="0" lang="en-US" sz="900" i="0" u="none" strike="noStrike" kern="0" cap="none" spc="-30" normalizeH="0" baseline="0" noProof="0">
                <a:ln>
                  <a:noFill/>
                </a:ln>
                <a:solidFill>
                  <a:srgbClr val="A100FF"/>
                </a:solidFill>
                <a:effectLst/>
                <a:uLnTx/>
                <a:uFillTx/>
                <a:latin typeface="Graphik-SemiboldItalic" panose="020B0703030202060203" pitchFamily="34" charset="0"/>
              </a:rPr>
              <a:t>AI-augmented</a:t>
            </a:r>
            <a:r>
              <a:rPr kumimoji="0" lang="en-US" sz="900" i="0" u="none" strike="noStrike" kern="0" cap="none" spc="-3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SemiboldItalic" panose="020B0703030202060203" pitchFamily="34" charset="0"/>
              </a:rPr>
              <a:t> </a:t>
            </a:r>
            <a:br>
              <a:rPr kumimoji="0" lang="en-US" sz="1000" i="0" u="none" strike="noStrike" kern="0" cap="none" spc="-3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SemiboldItalic" panose="020B0703030202060203" pitchFamily="34" charset="0"/>
              </a:rPr>
            </a:br>
            <a:r>
              <a:rPr kumimoji="0" lang="en-US" sz="800" b="0" i="0" u="none" strike="noStrike" kern="0" cap="none" spc="-3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Light" panose="020B0403030202060203" pitchFamily="34" charset="0"/>
              </a:rPr>
              <a:t>(Foundational)</a:t>
            </a:r>
            <a:endParaRPr kumimoji="0" lang="en-US" sz="1200" b="0" i="0" u="none" strike="noStrike" kern="0" cap="none" spc="-3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-Light" panose="020B0403030202060203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4AD69889-424B-F625-82E6-17A8AEEA17A8}"/>
              </a:ext>
            </a:extLst>
          </p:cNvPr>
          <p:cNvSpPr txBox="1"/>
          <p:nvPr/>
        </p:nvSpPr>
        <p:spPr>
          <a:xfrm>
            <a:off x="8060631" y="2764911"/>
            <a:ext cx="984599" cy="40011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-180000" algn="ctr" defTabSz="22859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i="0" u="none" strike="noStrike" kern="0" cap="none" spc="-30" normalizeH="0" baseline="0" noProof="0">
                <a:ln>
                  <a:noFill/>
                </a:ln>
                <a:solidFill>
                  <a:srgbClr val="A100FF"/>
                </a:solidFill>
                <a:effectLst/>
                <a:uLnTx/>
                <a:uFillTx/>
                <a:latin typeface="Graphik-SemiboldItalic" panose="020B0703030202060203" pitchFamily="34" charset="0"/>
              </a:rPr>
              <a:t>Y2 </a:t>
            </a:r>
            <a:r>
              <a:rPr lang="en-US" sz="900" kern="0" spc="-30">
                <a:solidFill>
                  <a:srgbClr val="A100FF"/>
                </a:solidFill>
                <a:latin typeface="Graphik-SemiboldItalic" panose="020B0703030202060203" pitchFamily="34" charset="0"/>
              </a:rPr>
              <a:t>–</a:t>
            </a:r>
            <a:r>
              <a:rPr kumimoji="0" lang="en-US" sz="900" i="0" u="none" strike="noStrike" kern="0" cap="none" spc="-30" normalizeH="0" baseline="0" noProof="0">
                <a:ln>
                  <a:noFill/>
                </a:ln>
                <a:solidFill>
                  <a:srgbClr val="A100FF"/>
                </a:solidFill>
                <a:effectLst/>
                <a:uLnTx/>
                <a:uFillTx/>
                <a:latin typeface="Graphik-SemiboldItalic" panose="020B0703030202060203" pitchFamily="34" charset="0"/>
              </a:rPr>
              <a:t> </a:t>
            </a:r>
            <a:r>
              <a:rPr lang="en-US" sz="900" kern="0" spc="-30">
                <a:solidFill>
                  <a:srgbClr val="A100FF"/>
                </a:solidFill>
                <a:latin typeface="Graphik-SemiboldItalic" panose="020B0703030202060203" pitchFamily="34" charset="0"/>
              </a:rPr>
              <a:t>50</a:t>
            </a:r>
            <a:r>
              <a:rPr kumimoji="0" lang="en-US" sz="900" i="0" u="none" strike="noStrike" kern="0" cap="none" spc="-30" normalizeH="0" baseline="0" noProof="0">
                <a:ln>
                  <a:noFill/>
                </a:ln>
                <a:solidFill>
                  <a:srgbClr val="A100FF"/>
                </a:solidFill>
                <a:effectLst/>
                <a:uLnTx/>
                <a:uFillTx/>
                <a:latin typeface="Graphik-SemiboldItalic" panose="020B0703030202060203" pitchFamily="34" charset="0"/>
              </a:rPr>
              <a:t>%</a:t>
            </a:r>
            <a:br>
              <a:rPr kumimoji="0" lang="en-US" sz="900" i="0" u="none" strike="noStrike" kern="0" cap="none" spc="-30" normalizeH="0" baseline="0" noProof="0">
                <a:ln>
                  <a:noFill/>
                </a:ln>
                <a:solidFill>
                  <a:srgbClr val="A100FF"/>
                </a:solidFill>
                <a:effectLst/>
                <a:uLnTx/>
                <a:uFillTx/>
                <a:latin typeface="Graphik-SemiboldItalic" panose="020B0703030202060203" pitchFamily="34" charset="0"/>
              </a:rPr>
            </a:br>
            <a:r>
              <a:rPr kumimoji="0" lang="en-US" sz="900" i="0" u="none" strike="noStrike" kern="0" cap="none" spc="-30" normalizeH="0" baseline="0" noProof="0">
                <a:ln>
                  <a:noFill/>
                </a:ln>
                <a:solidFill>
                  <a:srgbClr val="A100FF"/>
                </a:solidFill>
                <a:effectLst/>
                <a:uLnTx/>
                <a:uFillTx/>
                <a:latin typeface="Graphik-SemiboldItalic" panose="020B0703030202060203" pitchFamily="34" charset="0"/>
              </a:rPr>
              <a:t>AI-assisted</a:t>
            </a:r>
            <a:br>
              <a:rPr kumimoji="0" lang="en-US" sz="1000" i="0" u="none" strike="noStrike" kern="0" cap="none" spc="-3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SemiboldItalic" panose="020B0703030202060203" pitchFamily="34" charset="0"/>
              </a:rPr>
            </a:br>
            <a:r>
              <a:rPr kumimoji="0" lang="en-US" sz="800" b="0" i="0" u="none" strike="noStrike" kern="0" cap="none" spc="-3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Light" panose="020B0403030202060203" pitchFamily="34" charset="0"/>
              </a:rPr>
              <a:t>(Agentic Workflows)</a:t>
            </a:r>
            <a:endParaRPr kumimoji="0" lang="en-US" sz="1200" b="0" i="0" u="none" strike="noStrike" kern="0" cap="none" spc="-3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-Light" panose="020B0403030202060203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7A78D41-90BC-50EA-A6BF-125E87FE3A6F}"/>
              </a:ext>
            </a:extLst>
          </p:cNvPr>
          <p:cNvSpPr txBox="1"/>
          <p:nvPr/>
        </p:nvSpPr>
        <p:spPr>
          <a:xfrm>
            <a:off x="9068501" y="2162697"/>
            <a:ext cx="984599" cy="6463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-180000" algn="ctr" defTabSz="22859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i="0" u="none" strike="noStrike" kern="0" cap="none" spc="-30" normalizeH="0" baseline="0" noProof="0">
                <a:ln>
                  <a:noFill/>
                </a:ln>
                <a:solidFill>
                  <a:srgbClr val="A100FF"/>
                </a:solidFill>
                <a:effectLst/>
                <a:uLnTx/>
                <a:uFillTx/>
                <a:latin typeface="Graphik-SemiboldItalic" panose="020B0703030202060203" pitchFamily="34" charset="0"/>
              </a:rPr>
              <a:t>Y3 – </a:t>
            </a:r>
            <a:r>
              <a:rPr lang="en-US" sz="900" kern="0" spc="-30">
                <a:solidFill>
                  <a:srgbClr val="A100FF"/>
                </a:solidFill>
                <a:latin typeface="Graphik-SemiboldItalic" panose="020B0703030202060203" pitchFamily="34" charset="0"/>
              </a:rPr>
              <a:t>70</a:t>
            </a:r>
            <a:r>
              <a:rPr kumimoji="0" lang="en-US" sz="900" i="0" u="none" strike="noStrike" kern="0" cap="none" spc="-30" normalizeH="0" baseline="0" noProof="0">
                <a:ln>
                  <a:noFill/>
                </a:ln>
                <a:solidFill>
                  <a:srgbClr val="A100FF"/>
                </a:solidFill>
                <a:effectLst/>
                <a:uLnTx/>
                <a:uFillTx/>
                <a:latin typeface="Graphik-SemiboldItalic" panose="020B0703030202060203" pitchFamily="34" charset="0"/>
              </a:rPr>
              <a:t>%</a:t>
            </a:r>
            <a:br>
              <a:rPr kumimoji="0" lang="en-US" sz="900" i="0" u="none" strike="noStrike" kern="0" cap="none" spc="-30" normalizeH="0" baseline="0" noProof="0">
                <a:ln>
                  <a:noFill/>
                </a:ln>
                <a:solidFill>
                  <a:srgbClr val="A100FF"/>
                </a:solidFill>
                <a:effectLst/>
                <a:uLnTx/>
                <a:uFillTx/>
                <a:latin typeface="Graphik-SemiboldItalic" panose="020B0703030202060203" pitchFamily="34" charset="0"/>
              </a:rPr>
            </a:br>
            <a:r>
              <a:rPr kumimoji="0" lang="en-US" sz="900" i="0" u="none" strike="noStrike" kern="0" cap="none" spc="-30" normalizeH="0" baseline="0" noProof="0">
                <a:ln>
                  <a:noFill/>
                </a:ln>
                <a:solidFill>
                  <a:srgbClr val="A100FF"/>
                </a:solidFill>
                <a:effectLst/>
                <a:uLnTx/>
                <a:uFillTx/>
                <a:latin typeface="Graphik-SemiboldItalic" panose="020B0703030202060203" pitchFamily="34" charset="0"/>
              </a:rPr>
              <a:t>AI-driven</a:t>
            </a:r>
            <a:r>
              <a:rPr kumimoji="0" lang="en-US" sz="900" i="0" u="none" strike="noStrike" kern="0" cap="none" spc="-3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SemiboldItalic" panose="020B0703030202060203" pitchFamily="34" charset="0"/>
              </a:rPr>
              <a:t> </a:t>
            </a:r>
            <a:br>
              <a:rPr kumimoji="0" lang="en-US" sz="1000" i="0" u="none" strike="noStrike" kern="0" cap="none" spc="-3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SemiboldItalic" panose="020B0703030202060203" pitchFamily="34" charset="0"/>
              </a:rPr>
            </a:br>
            <a:r>
              <a:rPr kumimoji="0" lang="en-US" sz="800" b="0" i="0" u="none" strike="noStrike" kern="0" cap="none" spc="-3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Light" panose="020B0403030202060203" pitchFamily="34" charset="0"/>
              </a:rPr>
              <a:t>(Autonomous Enterprise Ecosystem)</a:t>
            </a:r>
            <a:endParaRPr kumimoji="0" lang="en-US" sz="1200" b="0" i="0" u="none" strike="noStrike" kern="0" cap="none" spc="-3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-Light" panose="020B0403030202060203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7DF74B8-E9DA-86EE-08D4-891F7215BC67}"/>
              </a:ext>
            </a:extLst>
          </p:cNvPr>
          <p:cNvSpPr txBox="1"/>
          <p:nvPr/>
        </p:nvSpPr>
        <p:spPr>
          <a:xfrm>
            <a:off x="7815649" y="3770319"/>
            <a:ext cx="1183137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14300" indent="-114300">
              <a:buFont typeface="Wingdings" panose="05000000000000000000" pitchFamily="2" charset="2"/>
              <a:buChar char="ü"/>
              <a:defRPr/>
            </a:pPr>
            <a:r>
              <a:rPr lang="en-US" sz="800" kern="0" spc="-30">
                <a:solidFill>
                  <a:srgbClr val="000000"/>
                </a:solidFill>
                <a:latin typeface="Graphik-Light" panose="020B0403030202060203" pitchFamily="34" charset="0"/>
              </a:rPr>
              <a:t>6.3K tickets automated</a:t>
            </a:r>
          </a:p>
          <a:p>
            <a:pPr marL="114300" indent="-114300">
              <a:buFont typeface="Wingdings" panose="05000000000000000000" pitchFamily="2" charset="2"/>
              <a:buChar char="ü"/>
              <a:defRPr/>
            </a:pPr>
            <a:r>
              <a:rPr lang="en-US" sz="800" kern="0" spc="-30">
                <a:solidFill>
                  <a:srgbClr val="000000"/>
                </a:solidFill>
                <a:latin typeface="Graphik-Light" panose="020B0403030202060203" pitchFamily="34" charset="0"/>
              </a:rPr>
              <a:t>18.7K human handled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65CD82D-A334-E188-7103-7770358BC219}"/>
              </a:ext>
            </a:extLst>
          </p:cNvPr>
          <p:cNvSpPr txBox="1"/>
          <p:nvPr/>
        </p:nvSpPr>
        <p:spPr>
          <a:xfrm>
            <a:off x="8998786" y="3326248"/>
            <a:ext cx="1183137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14300" indent="-114300">
              <a:buFont typeface="Wingdings" panose="05000000000000000000" pitchFamily="2" charset="2"/>
              <a:buChar char="ü"/>
              <a:defRPr/>
            </a:pPr>
            <a:r>
              <a:rPr lang="en-US" sz="800" kern="0" spc="-30">
                <a:solidFill>
                  <a:srgbClr val="000000"/>
                </a:solidFill>
                <a:latin typeface="Graphik-Light" panose="020B0403030202060203" pitchFamily="34" charset="0"/>
              </a:rPr>
              <a:t>15K tickets automated</a:t>
            </a:r>
          </a:p>
          <a:p>
            <a:pPr marL="114300" indent="-114300">
              <a:buFont typeface="Wingdings" panose="05000000000000000000" pitchFamily="2" charset="2"/>
              <a:buChar char="ü"/>
              <a:defRPr/>
            </a:pPr>
            <a:r>
              <a:rPr lang="en-US" sz="800" kern="0" spc="-30">
                <a:solidFill>
                  <a:srgbClr val="000000"/>
                </a:solidFill>
                <a:latin typeface="Graphik-Light" panose="020B0403030202060203" pitchFamily="34" charset="0"/>
              </a:rPr>
              <a:t>10K human handled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23999051-D99C-5348-7648-2814D9AFD887}"/>
              </a:ext>
            </a:extLst>
          </p:cNvPr>
          <p:cNvSpPr txBox="1"/>
          <p:nvPr/>
        </p:nvSpPr>
        <p:spPr>
          <a:xfrm>
            <a:off x="10092433" y="2816885"/>
            <a:ext cx="1183137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14300" indent="-114300">
              <a:buFont typeface="Wingdings" panose="05000000000000000000" pitchFamily="2" charset="2"/>
              <a:buChar char="ü"/>
              <a:defRPr/>
            </a:pPr>
            <a:r>
              <a:rPr lang="en-US" sz="800" kern="0" spc="-30">
                <a:solidFill>
                  <a:srgbClr val="000000"/>
                </a:solidFill>
                <a:latin typeface="Graphik-Light" panose="020B0403030202060203" pitchFamily="34" charset="0"/>
              </a:rPr>
              <a:t>15K tickets automated</a:t>
            </a:r>
          </a:p>
          <a:p>
            <a:pPr marL="114300" indent="-114300">
              <a:buFont typeface="Wingdings" panose="05000000000000000000" pitchFamily="2" charset="2"/>
              <a:buChar char="ü"/>
              <a:defRPr/>
            </a:pPr>
            <a:r>
              <a:rPr lang="en-US" sz="800" kern="0" spc="-30">
                <a:solidFill>
                  <a:srgbClr val="000000"/>
                </a:solidFill>
                <a:latin typeface="Graphik-Light" panose="020B0403030202060203" pitchFamily="34" charset="0"/>
              </a:rPr>
              <a:t>10K human handled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3B66692-91CA-325F-5088-1335555C4E48}"/>
              </a:ext>
            </a:extLst>
          </p:cNvPr>
          <p:cNvGrpSpPr/>
          <p:nvPr/>
        </p:nvGrpSpPr>
        <p:grpSpPr>
          <a:xfrm>
            <a:off x="9270834" y="81090"/>
            <a:ext cx="2822842" cy="589556"/>
            <a:chOff x="1188720" y="3530160"/>
            <a:chExt cx="10332720" cy="1280160"/>
          </a:xfrm>
        </p:grpSpPr>
        <p:sp>
          <p:nvSpPr>
            <p:cNvPr id="3" name="Shape 33">
              <a:extLst>
                <a:ext uri="{FF2B5EF4-FFF2-40B4-BE49-F238E27FC236}">
                  <a16:creationId xmlns:a16="http://schemas.microsoft.com/office/drawing/2014/main" id="{CF842232-4395-A8FF-7E1B-751908AFAE32}"/>
                </a:ext>
              </a:extLst>
            </p:cNvPr>
            <p:cNvSpPr/>
            <p:nvPr/>
          </p:nvSpPr>
          <p:spPr>
            <a:xfrm>
              <a:off x="1188720" y="3530160"/>
              <a:ext cx="2459736" cy="1280160"/>
            </a:xfrm>
            <a:prstGeom prst="rect">
              <a:avLst/>
            </a:prstGeom>
            <a:solidFill>
              <a:srgbClr val="A100FF"/>
            </a:solidFill>
            <a:ln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ext 34">
              <a:extLst>
                <a:ext uri="{FF2B5EF4-FFF2-40B4-BE49-F238E27FC236}">
                  <a16:creationId xmlns:a16="http://schemas.microsoft.com/office/drawing/2014/main" id="{34A5CC77-F6A9-2820-808A-4FF7E14DC95B}"/>
                </a:ext>
              </a:extLst>
            </p:cNvPr>
            <p:cNvSpPr/>
            <p:nvPr/>
          </p:nvSpPr>
          <p:spPr>
            <a:xfrm>
              <a:off x="1353312" y="3621600"/>
              <a:ext cx="218541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" b="0" i="0" u="none" strike="noStrike" kern="0" cap="none" spc="300" normalizeH="0" baseline="0" noProof="0">
                  <a:ln>
                    <a:noFill/>
                  </a:ln>
                  <a:solidFill>
                    <a:srgbClr val="FFFFFF">
                      <a:lumMod val="95000"/>
                    </a:srgbClr>
                  </a:solidFill>
                  <a:effectLst/>
                  <a:uLnTx/>
                  <a:uFillTx/>
                  <a:latin typeface="Graphik-Light" panose="020B0403030202060203" pitchFamily="34" charset="0"/>
                </a:rPr>
                <a:t>DEFEND</a:t>
              </a:r>
            </a:p>
          </p:txBody>
        </p:sp>
        <p:sp>
          <p:nvSpPr>
            <p:cNvPr id="8" name="Text 35">
              <a:extLst>
                <a:ext uri="{FF2B5EF4-FFF2-40B4-BE49-F238E27FC236}">
                  <a16:creationId xmlns:a16="http://schemas.microsoft.com/office/drawing/2014/main" id="{E37BCA0E-C88E-A075-5DE6-7A7CB43C2D69}"/>
                </a:ext>
              </a:extLst>
            </p:cNvPr>
            <p:cNvSpPr/>
            <p:nvPr/>
          </p:nvSpPr>
          <p:spPr>
            <a:xfrm>
              <a:off x="1353312" y="3822768"/>
              <a:ext cx="2185416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Defend with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Autonomous Infra Ops</a:t>
              </a:r>
            </a:p>
          </p:txBody>
        </p:sp>
        <p:sp>
          <p:nvSpPr>
            <p:cNvPr id="13" name="Shape 38">
              <a:extLst>
                <a:ext uri="{FF2B5EF4-FFF2-40B4-BE49-F238E27FC236}">
                  <a16:creationId xmlns:a16="http://schemas.microsoft.com/office/drawing/2014/main" id="{232F358F-099C-82BB-F623-AF8A94169549}"/>
                </a:ext>
              </a:extLst>
            </p:cNvPr>
            <p:cNvSpPr/>
            <p:nvPr/>
          </p:nvSpPr>
          <p:spPr>
            <a:xfrm>
              <a:off x="3813048" y="3530160"/>
              <a:ext cx="2459736" cy="12801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ext 39">
              <a:extLst>
                <a:ext uri="{FF2B5EF4-FFF2-40B4-BE49-F238E27FC236}">
                  <a16:creationId xmlns:a16="http://schemas.microsoft.com/office/drawing/2014/main" id="{74B70714-3461-8383-4F0B-727ECAA9A5C1}"/>
                </a:ext>
              </a:extLst>
            </p:cNvPr>
            <p:cNvSpPr/>
            <p:nvPr/>
          </p:nvSpPr>
          <p:spPr>
            <a:xfrm>
              <a:off x="3977640" y="3621600"/>
              <a:ext cx="218541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" b="0" i="0" u="none" strike="noStrike" kern="0" cap="none" spc="300" normalizeH="0" baseline="0" noProof="0">
                  <a:ln>
                    <a:noFill/>
                  </a:ln>
                  <a:solidFill>
                    <a:srgbClr val="FFFFFF">
                      <a:lumMod val="95000"/>
                    </a:srgbClr>
                  </a:solidFill>
                  <a:effectLst/>
                  <a:uLnTx/>
                  <a:uFillTx/>
                  <a:latin typeface="Graphik-Light" panose="020B0403030202060203" pitchFamily="34" charset="0"/>
                </a:rPr>
                <a:t>DISRUPT</a:t>
              </a:r>
            </a:p>
          </p:txBody>
        </p:sp>
        <p:sp>
          <p:nvSpPr>
            <p:cNvPr id="20" name="Text 40">
              <a:extLst>
                <a:ext uri="{FF2B5EF4-FFF2-40B4-BE49-F238E27FC236}">
                  <a16:creationId xmlns:a16="http://schemas.microsoft.com/office/drawing/2014/main" id="{2113D50C-F328-A26C-AF85-E1F291A7F211}"/>
                </a:ext>
              </a:extLst>
            </p:cNvPr>
            <p:cNvSpPr/>
            <p:nvPr/>
          </p:nvSpPr>
          <p:spPr>
            <a:xfrm>
              <a:off x="3977640" y="3822768"/>
              <a:ext cx="2185416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Disrupt with Infra Arch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Resilience &amp; Agility</a:t>
              </a:r>
            </a:p>
          </p:txBody>
        </p:sp>
        <p:sp>
          <p:nvSpPr>
            <p:cNvPr id="21" name="Shape 43">
              <a:extLst>
                <a:ext uri="{FF2B5EF4-FFF2-40B4-BE49-F238E27FC236}">
                  <a16:creationId xmlns:a16="http://schemas.microsoft.com/office/drawing/2014/main" id="{9CB126C7-C0FC-F517-2017-8D3B707DCE98}"/>
                </a:ext>
              </a:extLst>
            </p:cNvPr>
            <p:cNvSpPr/>
            <p:nvPr/>
          </p:nvSpPr>
          <p:spPr>
            <a:xfrm>
              <a:off x="6437376" y="3530160"/>
              <a:ext cx="2459736" cy="12801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Text 44">
              <a:extLst>
                <a:ext uri="{FF2B5EF4-FFF2-40B4-BE49-F238E27FC236}">
                  <a16:creationId xmlns:a16="http://schemas.microsoft.com/office/drawing/2014/main" id="{9738B906-E160-C4F0-5B9D-9C54DAA246D6}"/>
                </a:ext>
              </a:extLst>
            </p:cNvPr>
            <p:cNvSpPr/>
            <p:nvPr/>
          </p:nvSpPr>
          <p:spPr>
            <a:xfrm>
              <a:off x="6601968" y="3621600"/>
              <a:ext cx="218541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" b="0" i="0" u="none" strike="noStrike" kern="0" cap="none" spc="300" normalizeH="0" baseline="0" noProof="0">
                  <a:ln>
                    <a:noFill/>
                  </a:ln>
                  <a:solidFill>
                    <a:srgbClr val="FFFFFF">
                      <a:lumMod val="95000"/>
                    </a:srgbClr>
                  </a:solidFill>
                  <a:effectLst/>
                  <a:uLnTx/>
                  <a:uFillTx/>
                  <a:latin typeface="Graphik-Light" panose="020B0403030202060203" pitchFamily="34" charset="0"/>
                </a:rPr>
                <a:t>ENABLE AI</a:t>
              </a:r>
            </a:p>
          </p:txBody>
        </p:sp>
        <p:sp>
          <p:nvSpPr>
            <p:cNvPr id="23" name="Text 45">
              <a:extLst>
                <a:ext uri="{FF2B5EF4-FFF2-40B4-BE49-F238E27FC236}">
                  <a16:creationId xmlns:a16="http://schemas.microsoft.com/office/drawing/2014/main" id="{28E48118-91A7-7148-E51C-B292D37C5C25}"/>
                </a:ext>
              </a:extLst>
            </p:cNvPr>
            <p:cNvSpPr/>
            <p:nvPr/>
          </p:nvSpPr>
          <p:spPr>
            <a:xfrm>
              <a:off x="6601968" y="3822768"/>
              <a:ext cx="2185416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Enable AI Infra with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best value &amp; TTM</a:t>
              </a:r>
            </a:p>
          </p:txBody>
        </p:sp>
        <p:sp>
          <p:nvSpPr>
            <p:cNvPr id="24" name="Shape 48">
              <a:extLst>
                <a:ext uri="{FF2B5EF4-FFF2-40B4-BE49-F238E27FC236}">
                  <a16:creationId xmlns:a16="http://schemas.microsoft.com/office/drawing/2014/main" id="{28C8DEFC-CA29-03E9-E93C-C82804526D99}"/>
                </a:ext>
              </a:extLst>
            </p:cNvPr>
            <p:cNvSpPr/>
            <p:nvPr/>
          </p:nvSpPr>
          <p:spPr>
            <a:xfrm>
              <a:off x="9061704" y="3530160"/>
              <a:ext cx="2459736" cy="12801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Text 49">
              <a:extLst>
                <a:ext uri="{FF2B5EF4-FFF2-40B4-BE49-F238E27FC236}">
                  <a16:creationId xmlns:a16="http://schemas.microsoft.com/office/drawing/2014/main" id="{6DC5995B-9B72-78FD-20A2-3A6ABE0883A2}"/>
                </a:ext>
              </a:extLst>
            </p:cNvPr>
            <p:cNvSpPr/>
            <p:nvPr/>
          </p:nvSpPr>
          <p:spPr>
            <a:xfrm>
              <a:off x="9226296" y="3621600"/>
              <a:ext cx="218541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" b="0" i="0" u="none" strike="noStrike" kern="0" cap="none" spc="300" normalizeH="0" baseline="0" noProof="0">
                  <a:ln>
                    <a:noFill/>
                  </a:ln>
                  <a:solidFill>
                    <a:srgbClr val="FFFFFF">
                      <a:lumMod val="95000"/>
                    </a:srgbClr>
                  </a:solidFill>
                  <a:effectLst/>
                  <a:uLnTx/>
                  <a:uFillTx/>
                  <a:latin typeface="Graphik-Light" panose="020B0403030202060203" pitchFamily="34" charset="0"/>
                </a:rPr>
                <a:t>INTEGRATE</a:t>
              </a:r>
            </a:p>
          </p:txBody>
        </p:sp>
        <p:sp>
          <p:nvSpPr>
            <p:cNvPr id="26" name="Text 50">
              <a:extLst>
                <a:ext uri="{FF2B5EF4-FFF2-40B4-BE49-F238E27FC236}">
                  <a16:creationId xmlns:a16="http://schemas.microsoft.com/office/drawing/2014/main" id="{D9771067-6D41-84D0-0664-C1BD3B3461FF}"/>
                </a:ext>
              </a:extLst>
            </p:cNvPr>
            <p:cNvSpPr/>
            <p:nvPr/>
          </p:nvSpPr>
          <p:spPr>
            <a:xfrm>
              <a:off x="9226296" y="3822768"/>
              <a:ext cx="2185416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Enable Secure Global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Integration with Assurance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967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48A30-22CF-8EF5-1BC6-5F06216F0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295466"/>
          </a:xfrm>
        </p:spPr>
        <p:txBody>
          <a:bodyPr/>
          <a:lstStyle/>
          <a:p>
            <a:r>
              <a:rPr lang="en-US" sz="2400" dirty="0"/>
              <a:t>IMS Transformation Powered by Agentic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E54A88-2E8E-B4F2-47AA-9CF1E593A7B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63411" y="899351"/>
            <a:ext cx="11084673" cy="384048"/>
          </a:xfrm>
        </p:spPr>
        <p:txBody>
          <a:bodyPr/>
          <a:lstStyle/>
          <a:p>
            <a:r>
              <a:rPr lang="en-US" dirty="0"/>
              <a:t>Using AI to automate issue detection, root cause analysis, and resolution at scale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304F4C-693D-806D-087A-E82D3F0DD392}"/>
              </a:ext>
            </a:extLst>
          </p:cNvPr>
          <p:cNvSpPr txBox="1"/>
          <p:nvPr/>
        </p:nvSpPr>
        <p:spPr>
          <a:xfrm>
            <a:off x="7672488" y="1381439"/>
            <a:ext cx="4343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In Production Today</a:t>
            </a: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Identifies issues, finds root cause, and recommends or executes fixes automatically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Reduces manual effort by handling large volumes of operational events in real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Continuously improves accuracy based on past incidents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FedEx : 440K+ Events per month; ~90% reduction in tickets, 17 Agent calls, &lt;2 min RCA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42AB60-2BEE-7D76-E80C-905735B96B92}"/>
              </a:ext>
            </a:extLst>
          </p:cNvPr>
          <p:cNvSpPr txBox="1"/>
          <p:nvPr/>
        </p:nvSpPr>
        <p:spPr>
          <a:xfrm>
            <a:off x="7672488" y="4489785"/>
            <a:ext cx="4343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Scaling to enterprise-wide agentic operations</a:t>
            </a: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Expanding across 24 IMS processes and 13 technology towers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Extending automation beyond incidents into end-to-end operations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Teams working alongside AI to manage and improve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Moving toward more autonomous operations at enterprise scale</a:t>
            </a:r>
            <a:endParaRPr lang="en-US" sz="12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2E7002-1545-74C2-86DF-4435616A5BCF}"/>
              </a:ext>
            </a:extLst>
          </p:cNvPr>
          <p:cNvSpPr txBox="1"/>
          <p:nvPr/>
        </p:nvSpPr>
        <p:spPr>
          <a:xfrm>
            <a:off x="7672488" y="3219644"/>
            <a:ext cx="434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Operational Impact</a:t>
            </a: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Moving from reactive ticket handling to more automated operations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Less dependence on manual L1/L2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Faster resolution with consistent outcomes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Scales across complex, multi-tower environments</a:t>
            </a:r>
            <a:endParaRPr lang="en-US" sz="1200" b="1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DF05186-BC82-A277-D3EB-210E752A08C1}"/>
              </a:ext>
            </a:extLst>
          </p:cNvPr>
          <p:cNvGrpSpPr/>
          <p:nvPr/>
        </p:nvGrpSpPr>
        <p:grpSpPr>
          <a:xfrm>
            <a:off x="9270834" y="81090"/>
            <a:ext cx="2822842" cy="589556"/>
            <a:chOff x="1188720" y="3530160"/>
            <a:chExt cx="10332720" cy="1280160"/>
          </a:xfrm>
        </p:grpSpPr>
        <p:sp>
          <p:nvSpPr>
            <p:cNvPr id="12" name="Shape 33">
              <a:extLst>
                <a:ext uri="{FF2B5EF4-FFF2-40B4-BE49-F238E27FC236}">
                  <a16:creationId xmlns:a16="http://schemas.microsoft.com/office/drawing/2014/main" id="{AEEB21F0-00BD-16C7-7F22-AA41DA1F4967}"/>
                </a:ext>
              </a:extLst>
            </p:cNvPr>
            <p:cNvSpPr/>
            <p:nvPr/>
          </p:nvSpPr>
          <p:spPr>
            <a:xfrm>
              <a:off x="1188720" y="3530160"/>
              <a:ext cx="2459736" cy="1280160"/>
            </a:xfrm>
            <a:prstGeom prst="rect">
              <a:avLst/>
            </a:prstGeom>
            <a:solidFill>
              <a:srgbClr val="A100FF"/>
            </a:solidFill>
            <a:ln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Text 34">
              <a:extLst>
                <a:ext uri="{FF2B5EF4-FFF2-40B4-BE49-F238E27FC236}">
                  <a16:creationId xmlns:a16="http://schemas.microsoft.com/office/drawing/2014/main" id="{8480E420-A1F5-835E-09D4-74DB149A5CE9}"/>
                </a:ext>
              </a:extLst>
            </p:cNvPr>
            <p:cNvSpPr/>
            <p:nvPr/>
          </p:nvSpPr>
          <p:spPr>
            <a:xfrm>
              <a:off x="1353312" y="3621600"/>
              <a:ext cx="218541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" b="0" i="0" u="none" strike="noStrike" kern="0" cap="none" spc="300" normalizeH="0" baseline="0" noProof="0">
                  <a:ln>
                    <a:noFill/>
                  </a:ln>
                  <a:solidFill>
                    <a:srgbClr val="FFFFFF">
                      <a:lumMod val="95000"/>
                    </a:srgbClr>
                  </a:solidFill>
                  <a:effectLst/>
                  <a:uLnTx/>
                  <a:uFillTx/>
                  <a:latin typeface="Graphik-Light" panose="020B0403030202060203" pitchFamily="34" charset="0"/>
                </a:rPr>
                <a:t>DEFEND</a:t>
              </a:r>
            </a:p>
          </p:txBody>
        </p:sp>
        <p:sp>
          <p:nvSpPr>
            <p:cNvPr id="14" name="Text 35">
              <a:extLst>
                <a:ext uri="{FF2B5EF4-FFF2-40B4-BE49-F238E27FC236}">
                  <a16:creationId xmlns:a16="http://schemas.microsoft.com/office/drawing/2014/main" id="{6A82DBB0-EEC4-56A0-2907-D038251E7F7C}"/>
                </a:ext>
              </a:extLst>
            </p:cNvPr>
            <p:cNvSpPr/>
            <p:nvPr/>
          </p:nvSpPr>
          <p:spPr>
            <a:xfrm>
              <a:off x="1353312" y="3822768"/>
              <a:ext cx="2185416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Defend with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Autonomous Infra Ops</a:t>
              </a:r>
            </a:p>
          </p:txBody>
        </p:sp>
        <p:sp>
          <p:nvSpPr>
            <p:cNvPr id="15" name="Shape 38">
              <a:extLst>
                <a:ext uri="{FF2B5EF4-FFF2-40B4-BE49-F238E27FC236}">
                  <a16:creationId xmlns:a16="http://schemas.microsoft.com/office/drawing/2014/main" id="{01B51F02-9292-897F-47DC-E6D47E8F7A7B}"/>
                </a:ext>
              </a:extLst>
            </p:cNvPr>
            <p:cNvSpPr/>
            <p:nvPr/>
          </p:nvSpPr>
          <p:spPr>
            <a:xfrm>
              <a:off x="3813048" y="3530160"/>
              <a:ext cx="2459736" cy="12801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Text 39">
              <a:extLst>
                <a:ext uri="{FF2B5EF4-FFF2-40B4-BE49-F238E27FC236}">
                  <a16:creationId xmlns:a16="http://schemas.microsoft.com/office/drawing/2014/main" id="{6BC5C6F5-4840-C15E-5BA5-EF0B2B84A683}"/>
                </a:ext>
              </a:extLst>
            </p:cNvPr>
            <p:cNvSpPr/>
            <p:nvPr/>
          </p:nvSpPr>
          <p:spPr>
            <a:xfrm>
              <a:off x="3977640" y="3621600"/>
              <a:ext cx="218541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" b="0" i="0" u="none" strike="noStrike" kern="0" cap="none" spc="300" normalizeH="0" baseline="0" noProof="0">
                  <a:ln>
                    <a:noFill/>
                  </a:ln>
                  <a:solidFill>
                    <a:srgbClr val="FFFFFF">
                      <a:lumMod val="95000"/>
                    </a:srgbClr>
                  </a:solidFill>
                  <a:effectLst/>
                  <a:uLnTx/>
                  <a:uFillTx/>
                  <a:latin typeface="Graphik-Light" panose="020B0403030202060203" pitchFamily="34" charset="0"/>
                </a:rPr>
                <a:t>DISRUPT</a:t>
              </a:r>
            </a:p>
          </p:txBody>
        </p:sp>
        <p:sp>
          <p:nvSpPr>
            <p:cNvPr id="17" name="Text 40">
              <a:extLst>
                <a:ext uri="{FF2B5EF4-FFF2-40B4-BE49-F238E27FC236}">
                  <a16:creationId xmlns:a16="http://schemas.microsoft.com/office/drawing/2014/main" id="{D0ADF909-6A06-4CEE-3674-78C7DF95463B}"/>
                </a:ext>
              </a:extLst>
            </p:cNvPr>
            <p:cNvSpPr/>
            <p:nvPr/>
          </p:nvSpPr>
          <p:spPr>
            <a:xfrm>
              <a:off x="3977640" y="3822768"/>
              <a:ext cx="2185416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Disrupt with Infra Arch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Resilience &amp; Agility</a:t>
              </a:r>
            </a:p>
          </p:txBody>
        </p:sp>
        <p:sp>
          <p:nvSpPr>
            <p:cNvPr id="18" name="Shape 43">
              <a:extLst>
                <a:ext uri="{FF2B5EF4-FFF2-40B4-BE49-F238E27FC236}">
                  <a16:creationId xmlns:a16="http://schemas.microsoft.com/office/drawing/2014/main" id="{E36321AA-556D-537F-1F17-B5080109A27E}"/>
                </a:ext>
              </a:extLst>
            </p:cNvPr>
            <p:cNvSpPr/>
            <p:nvPr/>
          </p:nvSpPr>
          <p:spPr>
            <a:xfrm>
              <a:off x="6437376" y="3530160"/>
              <a:ext cx="2459736" cy="12801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Text 44">
              <a:extLst>
                <a:ext uri="{FF2B5EF4-FFF2-40B4-BE49-F238E27FC236}">
                  <a16:creationId xmlns:a16="http://schemas.microsoft.com/office/drawing/2014/main" id="{FCBCE001-4829-02CE-7CAE-3C2BAA45CB56}"/>
                </a:ext>
              </a:extLst>
            </p:cNvPr>
            <p:cNvSpPr/>
            <p:nvPr/>
          </p:nvSpPr>
          <p:spPr>
            <a:xfrm>
              <a:off x="6601968" y="3621600"/>
              <a:ext cx="218541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" b="0" i="0" u="none" strike="noStrike" kern="0" cap="none" spc="300" normalizeH="0" baseline="0" noProof="0">
                  <a:ln>
                    <a:noFill/>
                  </a:ln>
                  <a:solidFill>
                    <a:srgbClr val="FFFFFF">
                      <a:lumMod val="95000"/>
                    </a:srgbClr>
                  </a:solidFill>
                  <a:effectLst/>
                  <a:uLnTx/>
                  <a:uFillTx/>
                  <a:latin typeface="Graphik-Light" panose="020B0403030202060203" pitchFamily="34" charset="0"/>
                </a:rPr>
                <a:t>ENABLE AI</a:t>
              </a:r>
            </a:p>
          </p:txBody>
        </p:sp>
        <p:sp>
          <p:nvSpPr>
            <p:cNvPr id="20" name="Text 45">
              <a:extLst>
                <a:ext uri="{FF2B5EF4-FFF2-40B4-BE49-F238E27FC236}">
                  <a16:creationId xmlns:a16="http://schemas.microsoft.com/office/drawing/2014/main" id="{2FE97C4D-75A1-D232-907C-09DBBBE1FC38}"/>
                </a:ext>
              </a:extLst>
            </p:cNvPr>
            <p:cNvSpPr/>
            <p:nvPr/>
          </p:nvSpPr>
          <p:spPr>
            <a:xfrm>
              <a:off x="6601968" y="3822768"/>
              <a:ext cx="2185416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Enable AI Infra with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best value &amp; TTM</a:t>
              </a:r>
            </a:p>
          </p:txBody>
        </p:sp>
        <p:sp>
          <p:nvSpPr>
            <p:cNvPr id="21" name="Shape 48">
              <a:extLst>
                <a:ext uri="{FF2B5EF4-FFF2-40B4-BE49-F238E27FC236}">
                  <a16:creationId xmlns:a16="http://schemas.microsoft.com/office/drawing/2014/main" id="{A35CE99B-1313-29C0-48A9-2265BCC7B731}"/>
                </a:ext>
              </a:extLst>
            </p:cNvPr>
            <p:cNvSpPr/>
            <p:nvPr/>
          </p:nvSpPr>
          <p:spPr>
            <a:xfrm>
              <a:off x="9061704" y="3530160"/>
              <a:ext cx="2459736" cy="12801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Text 49">
              <a:extLst>
                <a:ext uri="{FF2B5EF4-FFF2-40B4-BE49-F238E27FC236}">
                  <a16:creationId xmlns:a16="http://schemas.microsoft.com/office/drawing/2014/main" id="{3ACBCC56-7173-3606-6F3D-B5668D569985}"/>
                </a:ext>
              </a:extLst>
            </p:cNvPr>
            <p:cNvSpPr/>
            <p:nvPr/>
          </p:nvSpPr>
          <p:spPr>
            <a:xfrm>
              <a:off x="9226296" y="3621600"/>
              <a:ext cx="218541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" b="0" i="0" u="none" strike="noStrike" kern="0" cap="none" spc="300" normalizeH="0" baseline="0" noProof="0">
                  <a:ln>
                    <a:noFill/>
                  </a:ln>
                  <a:solidFill>
                    <a:srgbClr val="FFFFFF">
                      <a:lumMod val="95000"/>
                    </a:srgbClr>
                  </a:solidFill>
                  <a:effectLst/>
                  <a:uLnTx/>
                  <a:uFillTx/>
                  <a:latin typeface="Graphik-Light" panose="020B0403030202060203" pitchFamily="34" charset="0"/>
                </a:rPr>
                <a:t>INTEGRATE</a:t>
              </a:r>
            </a:p>
          </p:txBody>
        </p:sp>
        <p:sp>
          <p:nvSpPr>
            <p:cNvPr id="23" name="Text 50">
              <a:extLst>
                <a:ext uri="{FF2B5EF4-FFF2-40B4-BE49-F238E27FC236}">
                  <a16:creationId xmlns:a16="http://schemas.microsoft.com/office/drawing/2014/main" id="{6EE1B5B9-6A05-369F-697D-174926B8223C}"/>
                </a:ext>
              </a:extLst>
            </p:cNvPr>
            <p:cNvSpPr/>
            <p:nvPr/>
          </p:nvSpPr>
          <p:spPr>
            <a:xfrm>
              <a:off x="9226296" y="3822768"/>
              <a:ext cx="2185416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Enable Secure Global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</a:rPr>
                <a:t>Integration with Assurance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61C61F53-B434-1EB4-188A-9A4A71AA0F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433" y="1496952"/>
            <a:ext cx="6717260" cy="261784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50800" dir="5400000" algn="ctr" rotWithShape="0">
              <a:schemeClr val="bg2">
                <a:lumMod val="90000"/>
              </a:scheme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879F34-CF6B-3236-DA60-4CBD91F79A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6455" y="3525155"/>
            <a:ext cx="5938161" cy="301140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50800" dir="5400000" algn="ctr" rotWithShape="0">
              <a:schemeClr val="bg2">
                <a:lumMod val="9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884266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A12DA-3880-22E7-8309-79BC8BAD5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ie 41">
            <a:extLst>
              <a:ext uri="{FF2B5EF4-FFF2-40B4-BE49-F238E27FC236}">
                <a16:creationId xmlns:a16="http://schemas.microsoft.com/office/drawing/2014/main" id="{5B739408-FDD7-57F6-D8A4-45FE70C210B4}"/>
              </a:ext>
            </a:extLst>
          </p:cNvPr>
          <p:cNvSpPr/>
          <p:nvPr/>
        </p:nvSpPr>
        <p:spPr>
          <a:xfrm>
            <a:off x="-4530099" y="1582866"/>
            <a:ext cx="12404143" cy="9109361"/>
          </a:xfrm>
          <a:prstGeom prst="pie">
            <a:avLst>
              <a:gd name="adj1" fmla="val 16197138"/>
              <a:gd name="adj2" fmla="val 1407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1" name="Pie 40">
            <a:extLst>
              <a:ext uri="{FF2B5EF4-FFF2-40B4-BE49-F238E27FC236}">
                <a16:creationId xmlns:a16="http://schemas.microsoft.com/office/drawing/2014/main" id="{EE3D8126-F3E3-8554-86FB-F4BC53139E39}"/>
              </a:ext>
            </a:extLst>
          </p:cNvPr>
          <p:cNvSpPr/>
          <p:nvPr/>
        </p:nvSpPr>
        <p:spPr>
          <a:xfrm>
            <a:off x="-2570429" y="2758242"/>
            <a:ext cx="8482518" cy="6737762"/>
          </a:xfrm>
          <a:prstGeom prst="pie">
            <a:avLst>
              <a:gd name="adj1" fmla="val 16197138"/>
              <a:gd name="adj2" fmla="val 1407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0" name="Pie 39">
            <a:extLst>
              <a:ext uri="{FF2B5EF4-FFF2-40B4-BE49-F238E27FC236}">
                <a16:creationId xmlns:a16="http://schemas.microsoft.com/office/drawing/2014/main" id="{5E1A4F0F-B9BF-E83D-6D1C-7801C1F36E1F}"/>
              </a:ext>
            </a:extLst>
          </p:cNvPr>
          <p:cNvSpPr/>
          <p:nvPr/>
        </p:nvSpPr>
        <p:spPr>
          <a:xfrm>
            <a:off x="-1166519" y="4058197"/>
            <a:ext cx="5664197" cy="4130905"/>
          </a:xfrm>
          <a:prstGeom prst="pie">
            <a:avLst>
              <a:gd name="adj1" fmla="val 16197138"/>
              <a:gd name="adj2" fmla="val 10964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06DB8B-AAE1-7ADE-F051-E19798283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53302"/>
          </a:xfrm>
        </p:spPr>
        <p:txBody>
          <a:bodyPr/>
          <a:lstStyle/>
          <a:p>
            <a:r>
              <a:rPr lang="en-US" sz="2800" dirty="0">
                <a:latin typeface="Graphik-SemiboldItalic" panose="020B0703030202060203" pitchFamily="34" charset="0"/>
              </a:rPr>
              <a:t>Reinventing infrastructure services with Agentic AI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0AFD26E-482D-BF41-CC18-D0FE68D07A9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63411" y="925902"/>
            <a:ext cx="11084673" cy="384048"/>
          </a:xfrm>
        </p:spPr>
        <p:txBody>
          <a:bodyPr/>
          <a:lstStyle/>
          <a:p>
            <a:r>
              <a:rPr lang="en-US" sz="1600" dirty="0">
                <a:latin typeface="Graphik-Light" panose="020B0403030202060203" pitchFamily="34" charset="0"/>
              </a:rPr>
              <a:t>Infrastructure Management business will be 80% Agentic within 3 years; we are working on 24 IMS processes as of now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0C6D4C-EBD9-A278-BA63-EAE1C994BFF4}"/>
              </a:ext>
            </a:extLst>
          </p:cNvPr>
          <p:cNvSpPr/>
          <p:nvPr/>
        </p:nvSpPr>
        <p:spPr>
          <a:xfrm>
            <a:off x="1658324" y="1573421"/>
            <a:ext cx="6994936" cy="45574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13AEAC-B958-B65C-22A1-CD728C0EADD2}"/>
              </a:ext>
            </a:extLst>
          </p:cNvPr>
          <p:cNvCxnSpPr/>
          <p:nvPr/>
        </p:nvCxnSpPr>
        <p:spPr>
          <a:xfrm>
            <a:off x="6324666" y="1573420"/>
            <a:ext cx="0" cy="4557487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4DCDAC3-425A-11C7-739E-B1B600E07272}"/>
              </a:ext>
            </a:extLst>
          </p:cNvPr>
          <p:cNvCxnSpPr>
            <a:cxnSpLocks/>
          </p:cNvCxnSpPr>
          <p:nvPr/>
        </p:nvCxnSpPr>
        <p:spPr>
          <a:xfrm>
            <a:off x="1658324" y="3076523"/>
            <a:ext cx="6994936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8E7D9574-669F-B54E-2C1F-B8BA33BA2C7D}"/>
              </a:ext>
            </a:extLst>
          </p:cNvPr>
          <p:cNvSpPr txBox="1"/>
          <p:nvPr/>
        </p:nvSpPr>
        <p:spPr>
          <a:xfrm>
            <a:off x="1670830" y="6137547"/>
            <a:ext cx="2344056" cy="38404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Ready to Deploy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890C4DF-F292-7AA2-E674-71615D7F637F}"/>
              </a:ext>
            </a:extLst>
          </p:cNvPr>
          <p:cNvSpPr txBox="1"/>
          <p:nvPr/>
        </p:nvSpPr>
        <p:spPr>
          <a:xfrm>
            <a:off x="4002380" y="6130907"/>
            <a:ext cx="2322284" cy="38404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Ready in 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3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 months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818B8DE-47D1-DCA9-1B8D-00F1571D8094}"/>
              </a:ext>
            </a:extLst>
          </p:cNvPr>
          <p:cNvSpPr txBox="1"/>
          <p:nvPr/>
        </p:nvSpPr>
        <p:spPr>
          <a:xfrm>
            <a:off x="6337170" y="6136412"/>
            <a:ext cx="2322284" cy="38404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Ready 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in 6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 months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FEC21C8-E653-BDA1-9D1B-C63B5B5D5AD5}"/>
              </a:ext>
            </a:extLst>
          </p:cNvPr>
          <p:cNvSpPr txBox="1"/>
          <p:nvPr/>
        </p:nvSpPr>
        <p:spPr>
          <a:xfrm>
            <a:off x="163355" y="5177318"/>
            <a:ext cx="1494969" cy="38404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Large </a:t>
            </a:r>
          </a:p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Business Impact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88A6D2A-21D6-49DB-F558-566E056C5937}"/>
              </a:ext>
            </a:extLst>
          </p:cNvPr>
          <p:cNvSpPr txBox="1"/>
          <p:nvPr/>
        </p:nvSpPr>
        <p:spPr>
          <a:xfrm>
            <a:off x="163354" y="3646064"/>
            <a:ext cx="1494969" cy="38404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Medium </a:t>
            </a:r>
          </a:p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Business Impact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80BBEE8-7215-FD18-FDE0-A4E60FFBBFE0}"/>
              </a:ext>
            </a:extLst>
          </p:cNvPr>
          <p:cNvSpPr txBox="1"/>
          <p:nvPr/>
        </p:nvSpPr>
        <p:spPr>
          <a:xfrm>
            <a:off x="164304" y="2033671"/>
            <a:ext cx="1494969" cy="38404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Low </a:t>
            </a:r>
          </a:p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Business Impact</a:t>
            </a: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604FDACE-553E-519B-3B2D-77ED1A94AAC8}"/>
              </a:ext>
            </a:extLst>
          </p:cNvPr>
          <p:cNvSpPr/>
          <p:nvPr/>
        </p:nvSpPr>
        <p:spPr>
          <a:xfrm>
            <a:off x="1756296" y="5774990"/>
            <a:ext cx="2148112" cy="28302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Incident Management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AB112EA-6B66-04B9-C93F-356B8AEA2B60}"/>
              </a:ext>
            </a:extLst>
          </p:cNvPr>
          <p:cNvCxnSpPr/>
          <p:nvPr/>
        </p:nvCxnSpPr>
        <p:spPr>
          <a:xfrm>
            <a:off x="4002380" y="1573420"/>
            <a:ext cx="0" cy="4557487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02EDE39-A0FF-F825-4172-68F2861092B9}"/>
              </a:ext>
            </a:extLst>
          </p:cNvPr>
          <p:cNvCxnSpPr>
            <a:cxnSpLocks/>
          </p:cNvCxnSpPr>
          <p:nvPr/>
        </p:nvCxnSpPr>
        <p:spPr>
          <a:xfrm>
            <a:off x="1658324" y="4607777"/>
            <a:ext cx="6994936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10893C86-6AC0-24B0-79BA-CF77E95103F9}"/>
              </a:ext>
            </a:extLst>
          </p:cNvPr>
          <p:cNvSpPr/>
          <p:nvPr/>
        </p:nvSpPr>
        <p:spPr>
          <a:xfrm>
            <a:off x="4136165" y="5766218"/>
            <a:ext cx="2148112" cy="283029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Event Management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725523A2-C5C7-5402-4A42-C691E5E48A80}"/>
              </a:ext>
            </a:extLst>
          </p:cNvPr>
          <p:cNvSpPr/>
          <p:nvPr/>
        </p:nvSpPr>
        <p:spPr>
          <a:xfrm>
            <a:off x="6418061" y="1611584"/>
            <a:ext cx="2148112" cy="231744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Vendor Management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FFCD492F-B442-0429-054C-A352E6AF38F9}"/>
              </a:ext>
            </a:extLst>
          </p:cNvPr>
          <p:cNvSpPr/>
          <p:nvPr/>
        </p:nvSpPr>
        <p:spPr>
          <a:xfrm>
            <a:off x="4130731" y="4309302"/>
            <a:ext cx="2148112" cy="216813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Config Management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7344C03F-D4EF-05B9-8666-47186E8495F2}"/>
              </a:ext>
            </a:extLst>
          </p:cNvPr>
          <p:cNvSpPr/>
          <p:nvPr/>
        </p:nvSpPr>
        <p:spPr>
          <a:xfrm>
            <a:off x="1760873" y="3274095"/>
            <a:ext cx="2148112" cy="28302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Capacity Management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F0EFA519-7599-7E22-D998-97E927121A91}"/>
              </a:ext>
            </a:extLst>
          </p:cNvPr>
          <p:cNvSpPr/>
          <p:nvPr/>
        </p:nvSpPr>
        <p:spPr>
          <a:xfrm>
            <a:off x="1753142" y="4701718"/>
            <a:ext cx="2148112" cy="28302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Patching and Upgrades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BF4F30DC-23FB-E681-77CC-95F60E3595E2}"/>
              </a:ext>
            </a:extLst>
          </p:cNvPr>
          <p:cNvSpPr/>
          <p:nvPr/>
        </p:nvSpPr>
        <p:spPr>
          <a:xfrm>
            <a:off x="1753142" y="5419072"/>
            <a:ext cx="2148112" cy="28302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Change Management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2BF5A70F-8849-CBAB-ECAA-CB53DC49A3F1}"/>
              </a:ext>
            </a:extLst>
          </p:cNvPr>
          <p:cNvSpPr/>
          <p:nvPr/>
        </p:nvSpPr>
        <p:spPr>
          <a:xfrm>
            <a:off x="1753142" y="5055056"/>
            <a:ext cx="2148112" cy="28302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Problem Management &amp; RCA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9A18FD8D-2643-038C-E0B3-CA25F585B2BD}"/>
              </a:ext>
            </a:extLst>
          </p:cNvPr>
          <p:cNvSpPr/>
          <p:nvPr/>
        </p:nvSpPr>
        <p:spPr>
          <a:xfrm>
            <a:off x="1760873" y="2666350"/>
            <a:ext cx="2148112" cy="28302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Knowledge Management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9235271D-E955-FBFC-322A-02D94869A2F6}"/>
              </a:ext>
            </a:extLst>
          </p:cNvPr>
          <p:cNvSpPr/>
          <p:nvPr/>
        </p:nvSpPr>
        <p:spPr>
          <a:xfrm>
            <a:off x="1752668" y="1999274"/>
            <a:ext cx="2148112" cy="28302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Request Management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0122DDE7-A291-06E7-344A-B4DC1376AB47}"/>
              </a:ext>
            </a:extLst>
          </p:cNvPr>
          <p:cNvSpPr/>
          <p:nvPr/>
        </p:nvSpPr>
        <p:spPr>
          <a:xfrm>
            <a:off x="1760873" y="4204243"/>
            <a:ext cx="2148112" cy="28302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Service Desk</a:t>
            </a:r>
          </a:p>
        </p:txBody>
      </p:sp>
      <p:sp>
        <p:nvSpPr>
          <p:cNvPr id="49" name="Content Placeholder 3">
            <a:extLst>
              <a:ext uri="{FF2B5EF4-FFF2-40B4-BE49-F238E27FC236}">
                <a16:creationId xmlns:a16="http://schemas.microsoft.com/office/drawing/2014/main" id="{3A7D4564-B26C-144A-BBDC-2B7E930B0557}"/>
              </a:ext>
            </a:extLst>
          </p:cNvPr>
          <p:cNvSpPr>
            <a:spLocks noGrp="1"/>
          </p:cNvSpPr>
          <p:nvPr/>
        </p:nvSpPr>
        <p:spPr>
          <a:xfrm>
            <a:off x="8871973" y="1606564"/>
            <a:ext cx="2714363" cy="454571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-Medium" panose="020B0603030202060203" pitchFamily="34" charset="0"/>
                <a:ea typeface="+mn-ea"/>
                <a:cs typeface="+mn-cs"/>
              </a:rPr>
              <a:t>Shift to Autonomous Operations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Light" panose="020B0403030202060203" pitchFamily="34" charset="0"/>
                <a:ea typeface="+mn-ea"/>
                <a:cs typeface="+mn-cs"/>
              </a:rPr>
              <a:t>Agentic AI enables infrastructure management to move from manual to autonomous, self-optimizing operations across enterprises.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-Medium" panose="020B0603030202060203" pitchFamily="34" charset="0"/>
                <a:ea typeface="+mn-ea"/>
                <a:cs typeface="+mn-cs"/>
              </a:rPr>
              <a:t>Cross-Domain Intelligence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Light" panose="020B0403030202060203" pitchFamily="34" charset="0"/>
                <a:ea typeface="+mn-ea"/>
                <a:cs typeface="+mn-cs"/>
              </a:rPr>
              <a:t>Integration of 24 IMS processes across 13 technology towers creates interconnected automation with coordinated decision-making.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-Medium" panose="020B0603030202060203" pitchFamily="34" charset="0"/>
                <a:ea typeface="+mn-ea"/>
                <a:cs typeface="+mn-cs"/>
              </a:rPr>
              <a:t>Strategic and Operational Enhancements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Light" panose="020B0403030202060203" pitchFamily="34" charset="0"/>
                <a:ea typeface="+mn-ea"/>
                <a:cs typeface="+mn-cs"/>
              </a:rPr>
              <a:t>Agentic AI advances high-complexity and operational IMS processes with reasoning, orchestration, and predictive optimization.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-Medium" panose="020B0603030202060203" pitchFamily="34" charset="0"/>
                <a:ea typeface="+mn-ea"/>
                <a:cs typeface="+mn-cs"/>
              </a:rPr>
              <a:t>Evolving Human Roles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Light" panose="020B0403030202060203" pitchFamily="34" charset="0"/>
                <a:ea typeface="+mn-ea"/>
                <a:cs typeface="+mn-cs"/>
              </a:rPr>
              <a:t>Human roles shift from repetitive tasks to governance, exception management, and system performance optimization.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F4A3B1CE-0E30-1E72-C32E-5F45F395F2DF}"/>
              </a:ext>
            </a:extLst>
          </p:cNvPr>
          <p:cNvSpPr/>
          <p:nvPr/>
        </p:nvSpPr>
        <p:spPr>
          <a:xfrm>
            <a:off x="4121504" y="4070071"/>
            <a:ext cx="2148112" cy="216813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DevSecOps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090201CA-9373-187D-30DE-73E869969797}"/>
              </a:ext>
            </a:extLst>
          </p:cNvPr>
          <p:cNvSpPr/>
          <p:nvPr/>
        </p:nvSpPr>
        <p:spPr>
          <a:xfrm>
            <a:off x="4130731" y="3830841"/>
            <a:ext cx="2148112" cy="216813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FinOps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F23CCE0D-0705-2BB6-9EF3-111A6E93440A}"/>
              </a:ext>
            </a:extLst>
          </p:cNvPr>
          <p:cNvSpPr/>
          <p:nvPr/>
        </p:nvSpPr>
        <p:spPr>
          <a:xfrm>
            <a:off x="4130731" y="3591611"/>
            <a:ext cx="2148112" cy="216813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Access Management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262FE89E-121A-5987-9005-84573122C454}"/>
              </a:ext>
            </a:extLst>
          </p:cNvPr>
          <p:cNvSpPr/>
          <p:nvPr/>
        </p:nvSpPr>
        <p:spPr>
          <a:xfrm>
            <a:off x="4130731" y="3352381"/>
            <a:ext cx="2148112" cy="216813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Availability Management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4ACA03DF-7A6D-1987-7DF5-054C5CA59C5B}"/>
              </a:ext>
            </a:extLst>
          </p:cNvPr>
          <p:cNvSpPr/>
          <p:nvPr/>
        </p:nvSpPr>
        <p:spPr>
          <a:xfrm>
            <a:off x="4136165" y="3113151"/>
            <a:ext cx="2148112" cy="216813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Backup &amp; Restore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F9D14F84-75DD-7F7E-5FC7-C07EA6B20EB4}"/>
              </a:ext>
            </a:extLst>
          </p:cNvPr>
          <p:cNvSpPr/>
          <p:nvPr/>
        </p:nvSpPr>
        <p:spPr>
          <a:xfrm>
            <a:off x="4136165" y="2160128"/>
            <a:ext cx="2148112" cy="283029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Release Management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6523F341-4890-A3CB-D585-68B286184D1B}"/>
              </a:ext>
            </a:extLst>
          </p:cNvPr>
          <p:cNvSpPr/>
          <p:nvPr/>
        </p:nvSpPr>
        <p:spPr>
          <a:xfrm>
            <a:off x="6418061" y="1894968"/>
            <a:ext cx="2148112" cy="231744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System Build &amp; Provisioning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E59CC9DB-D1C6-91B4-8389-DEF8630A0796}"/>
              </a:ext>
            </a:extLst>
          </p:cNvPr>
          <p:cNvSpPr/>
          <p:nvPr/>
        </p:nvSpPr>
        <p:spPr>
          <a:xfrm>
            <a:off x="6418061" y="2196334"/>
            <a:ext cx="2148112" cy="231744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Continual Service Improvement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BD9595CD-314F-8A31-99B2-DF4665CA0E27}"/>
              </a:ext>
            </a:extLst>
          </p:cNvPr>
          <p:cNvSpPr/>
          <p:nvPr/>
        </p:nvSpPr>
        <p:spPr>
          <a:xfrm>
            <a:off x="6418061" y="2482014"/>
            <a:ext cx="2148112" cy="231744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SLA/OLA Management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53239BFD-D7F4-2F9A-58C2-A61A89B82F66}"/>
              </a:ext>
            </a:extLst>
          </p:cNvPr>
          <p:cNvSpPr/>
          <p:nvPr/>
        </p:nvSpPr>
        <p:spPr>
          <a:xfrm>
            <a:off x="6419485" y="2762014"/>
            <a:ext cx="2148112" cy="231744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Governance &amp; Reporting</a:t>
            </a: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A2CFC6E8-EF82-6D13-B3E1-5473CA34A2D9}"/>
              </a:ext>
            </a:extLst>
          </p:cNvPr>
          <p:cNvSpPr/>
          <p:nvPr/>
        </p:nvSpPr>
        <p:spPr>
          <a:xfrm>
            <a:off x="6419485" y="4210592"/>
            <a:ext cx="2148112" cy="283029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IT Asset Management</a:t>
            </a: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8FE13537-6B44-D08E-5133-781B5AE3B384}"/>
              </a:ext>
            </a:extLst>
          </p:cNvPr>
          <p:cNvSpPr/>
          <p:nvPr/>
        </p:nvSpPr>
        <p:spPr>
          <a:xfrm>
            <a:off x="6419485" y="5419071"/>
            <a:ext cx="2148112" cy="283029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BCP &amp; DR</a:t>
            </a:r>
          </a:p>
        </p:txBody>
      </p: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51528BDB-5D4F-BE8D-2DEF-999177A56623}"/>
              </a:ext>
            </a:extLst>
          </p:cNvPr>
          <p:cNvSpPr/>
          <p:nvPr/>
        </p:nvSpPr>
        <p:spPr>
          <a:xfrm>
            <a:off x="6419485" y="5766217"/>
            <a:ext cx="2148112" cy="283029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Security &amp; Compliance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69D0F8F-BBE6-D53B-27A0-11E39A8CBF9A}"/>
              </a:ext>
            </a:extLst>
          </p:cNvPr>
          <p:cNvGrpSpPr/>
          <p:nvPr/>
        </p:nvGrpSpPr>
        <p:grpSpPr>
          <a:xfrm>
            <a:off x="9270834" y="81090"/>
            <a:ext cx="2822842" cy="589556"/>
            <a:chOff x="1188720" y="3530160"/>
            <a:chExt cx="10332720" cy="1280160"/>
          </a:xfrm>
        </p:grpSpPr>
        <p:sp>
          <p:nvSpPr>
            <p:cNvPr id="53" name="Shape 33">
              <a:extLst>
                <a:ext uri="{FF2B5EF4-FFF2-40B4-BE49-F238E27FC236}">
                  <a16:creationId xmlns:a16="http://schemas.microsoft.com/office/drawing/2014/main" id="{C25B01A7-74EC-5F91-A4C8-AD209FA5F814}"/>
                </a:ext>
              </a:extLst>
            </p:cNvPr>
            <p:cNvSpPr/>
            <p:nvPr/>
          </p:nvSpPr>
          <p:spPr>
            <a:xfrm>
              <a:off x="1188720" y="3530160"/>
              <a:ext cx="2459736" cy="1280160"/>
            </a:xfrm>
            <a:prstGeom prst="rect">
              <a:avLst/>
            </a:prstGeom>
            <a:solidFill>
              <a:srgbClr val="A100FF"/>
            </a:solidFill>
            <a:ln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Text 34">
              <a:extLst>
                <a:ext uri="{FF2B5EF4-FFF2-40B4-BE49-F238E27FC236}">
                  <a16:creationId xmlns:a16="http://schemas.microsoft.com/office/drawing/2014/main" id="{149EF682-1698-EB4E-D0FE-679E89DBE1C8}"/>
                </a:ext>
              </a:extLst>
            </p:cNvPr>
            <p:cNvSpPr/>
            <p:nvPr/>
          </p:nvSpPr>
          <p:spPr>
            <a:xfrm>
              <a:off x="1353312" y="3621600"/>
              <a:ext cx="218541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" b="0" i="0" u="none" strike="noStrike" kern="0" cap="none" spc="300" normalizeH="0" baseline="0" noProof="0">
                  <a:ln>
                    <a:noFill/>
                  </a:ln>
                  <a:solidFill>
                    <a:srgbClr val="FFFFFF">
                      <a:lumMod val="95000"/>
                    </a:srgbClr>
                  </a:solidFill>
                  <a:effectLst/>
                  <a:uLnTx/>
                  <a:uFillTx/>
                  <a:latin typeface="Graphik-Light" panose="020B0403030202060203" pitchFamily="34" charset="0"/>
                  <a:ea typeface="+mn-ea"/>
                  <a:cs typeface="+mn-cs"/>
                </a:rPr>
                <a:t>DEFEND</a:t>
              </a:r>
            </a:p>
          </p:txBody>
        </p:sp>
        <p:sp>
          <p:nvSpPr>
            <p:cNvPr id="55" name="Text 35">
              <a:extLst>
                <a:ext uri="{FF2B5EF4-FFF2-40B4-BE49-F238E27FC236}">
                  <a16:creationId xmlns:a16="http://schemas.microsoft.com/office/drawing/2014/main" id="{F5E21594-A22D-1594-5429-ADD3EA423F46}"/>
                </a:ext>
              </a:extLst>
            </p:cNvPr>
            <p:cNvSpPr/>
            <p:nvPr/>
          </p:nvSpPr>
          <p:spPr>
            <a:xfrm>
              <a:off x="1353312" y="3822768"/>
              <a:ext cx="2185416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  <a:cs typeface="+mn-cs"/>
                </a:rPr>
                <a:t>Defend with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  <a:cs typeface="+mn-cs"/>
                </a:rPr>
                <a:t>Autonomous Infra Ops</a:t>
              </a:r>
            </a:p>
          </p:txBody>
        </p:sp>
        <p:sp>
          <p:nvSpPr>
            <p:cNvPr id="56" name="Shape 38">
              <a:extLst>
                <a:ext uri="{FF2B5EF4-FFF2-40B4-BE49-F238E27FC236}">
                  <a16:creationId xmlns:a16="http://schemas.microsoft.com/office/drawing/2014/main" id="{CA8EC4D9-0F73-1354-7D9F-FF94B274FB13}"/>
                </a:ext>
              </a:extLst>
            </p:cNvPr>
            <p:cNvSpPr/>
            <p:nvPr/>
          </p:nvSpPr>
          <p:spPr>
            <a:xfrm>
              <a:off x="3813048" y="3530160"/>
              <a:ext cx="2459736" cy="12801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Text 39">
              <a:extLst>
                <a:ext uri="{FF2B5EF4-FFF2-40B4-BE49-F238E27FC236}">
                  <a16:creationId xmlns:a16="http://schemas.microsoft.com/office/drawing/2014/main" id="{61335540-E61C-8F2F-7B95-0F5BF786839A}"/>
                </a:ext>
              </a:extLst>
            </p:cNvPr>
            <p:cNvSpPr/>
            <p:nvPr/>
          </p:nvSpPr>
          <p:spPr>
            <a:xfrm>
              <a:off x="3977640" y="3621600"/>
              <a:ext cx="218541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" b="0" i="0" u="none" strike="noStrike" kern="0" cap="none" spc="300" normalizeH="0" baseline="0" noProof="0">
                  <a:ln>
                    <a:noFill/>
                  </a:ln>
                  <a:solidFill>
                    <a:srgbClr val="FFFFFF">
                      <a:lumMod val="95000"/>
                    </a:srgbClr>
                  </a:solidFill>
                  <a:effectLst/>
                  <a:uLnTx/>
                  <a:uFillTx/>
                  <a:latin typeface="Graphik-Light" panose="020B0403030202060203" pitchFamily="34" charset="0"/>
                  <a:ea typeface="+mn-ea"/>
                  <a:cs typeface="+mn-cs"/>
                </a:rPr>
                <a:t>DISRUPT</a:t>
              </a:r>
            </a:p>
          </p:txBody>
        </p:sp>
        <p:sp>
          <p:nvSpPr>
            <p:cNvPr id="58" name="Text 40">
              <a:extLst>
                <a:ext uri="{FF2B5EF4-FFF2-40B4-BE49-F238E27FC236}">
                  <a16:creationId xmlns:a16="http://schemas.microsoft.com/office/drawing/2014/main" id="{2558CE71-A1E8-E824-D5CF-AABF69BA6E6D}"/>
                </a:ext>
              </a:extLst>
            </p:cNvPr>
            <p:cNvSpPr/>
            <p:nvPr/>
          </p:nvSpPr>
          <p:spPr>
            <a:xfrm>
              <a:off x="3977640" y="3822768"/>
              <a:ext cx="2185416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  <a:cs typeface="+mn-cs"/>
                </a:rPr>
                <a:t>Disrupt with Infra Arch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  <a:cs typeface="+mn-cs"/>
                </a:rPr>
                <a:t>Resilience &amp; Agility</a:t>
              </a:r>
            </a:p>
          </p:txBody>
        </p:sp>
        <p:sp>
          <p:nvSpPr>
            <p:cNvPr id="59" name="Shape 43">
              <a:extLst>
                <a:ext uri="{FF2B5EF4-FFF2-40B4-BE49-F238E27FC236}">
                  <a16:creationId xmlns:a16="http://schemas.microsoft.com/office/drawing/2014/main" id="{E1127865-5BA1-714A-EB62-538ACACDE7FC}"/>
                </a:ext>
              </a:extLst>
            </p:cNvPr>
            <p:cNvSpPr/>
            <p:nvPr/>
          </p:nvSpPr>
          <p:spPr>
            <a:xfrm>
              <a:off x="6437376" y="3530160"/>
              <a:ext cx="2459736" cy="12801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Text 44">
              <a:extLst>
                <a:ext uri="{FF2B5EF4-FFF2-40B4-BE49-F238E27FC236}">
                  <a16:creationId xmlns:a16="http://schemas.microsoft.com/office/drawing/2014/main" id="{9301BA67-B927-EB46-E620-0D7D7E65EA22}"/>
                </a:ext>
              </a:extLst>
            </p:cNvPr>
            <p:cNvSpPr/>
            <p:nvPr/>
          </p:nvSpPr>
          <p:spPr>
            <a:xfrm>
              <a:off x="6601968" y="3621600"/>
              <a:ext cx="218541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" b="0" i="0" u="none" strike="noStrike" kern="0" cap="none" spc="300" normalizeH="0" baseline="0" noProof="0">
                  <a:ln>
                    <a:noFill/>
                  </a:ln>
                  <a:solidFill>
                    <a:srgbClr val="FFFFFF">
                      <a:lumMod val="95000"/>
                    </a:srgbClr>
                  </a:solidFill>
                  <a:effectLst/>
                  <a:uLnTx/>
                  <a:uFillTx/>
                  <a:latin typeface="Graphik-Light" panose="020B0403030202060203" pitchFamily="34" charset="0"/>
                  <a:ea typeface="+mn-ea"/>
                  <a:cs typeface="+mn-cs"/>
                </a:rPr>
                <a:t>ENABLE AI</a:t>
              </a:r>
            </a:p>
          </p:txBody>
        </p:sp>
        <p:sp>
          <p:nvSpPr>
            <p:cNvPr id="61" name="Text 45">
              <a:extLst>
                <a:ext uri="{FF2B5EF4-FFF2-40B4-BE49-F238E27FC236}">
                  <a16:creationId xmlns:a16="http://schemas.microsoft.com/office/drawing/2014/main" id="{B321D0E9-ECB7-4DB6-BC23-61355BD05EB1}"/>
                </a:ext>
              </a:extLst>
            </p:cNvPr>
            <p:cNvSpPr/>
            <p:nvPr/>
          </p:nvSpPr>
          <p:spPr>
            <a:xfrm>
              <a:off x="6601968" y="3822768"/>
              <a:ext cx="2185416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  <a:cs typeface="+mn-cs"/>
                </a:rPr>
                <a:t>Enable AI Infra with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  <a:cs typeface="+mn-cs"/>
                </a:rPr>
                <a:t>best value &amp; TTM</a:t>
              </a:r>
            </a:p>
          </p:txBody>
        </p:sp>
        <p:sp>
          <p:nvSpPr>
            <p:cNvPr id="62" name="Shape 48">
              <a:extLst>
                <a:ext uri="{FF2B5EF4-FFF2-40B4-BE49-F238E27FC236}">
                  <a16:creationId xmlns:a16="http://schemas.microsoft.com/office/drawing/2014/main" id="{85E2B370-E226-5271-E895-1A5FC4A50586}"/>
                </a:ext>
              </a:extLst>
            </p:cNvPr>
            <p:cNvSpPr/>
            <p:nvPr/>
          </p:nvSpPr>
          <p:spPr>
            <a:xfrm>
              <a:off x="9061704" y="3530160"/>
              <a:ext cx="2459736" cy="12801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Text 49">
              <a:extLst>
                <a:ext uri="{FF2B5EF4-FFF2-40B4-BE49-F238E27FC236}">
                  <a16:creationId xmlns:a16="http://schemas.microsoft.com/office/drawing/2014/main" id="{5923FEBE-DFB1-3B28-D5A7-DFA31B9DB68B}"/>
                </a:ext>
              </a:extLst>
            </p:cNvPr>
            <p:cNvSpPr/>
            <p:nvPr/>
          </p:nvSpPr>
          <p:spPr>
            <a:xfrm>
              <a:off x="9226296" y="3621600"/>
              <a:ext cx="218541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" b="0" i="0" u="none" strike="noStrike" kern="0" cap="none" spc="300" normalizeH="0" baseline="0" noProof="0">
                  <a:ln>
                    <a:noFill/>
                  </a:ln>
                  <a:solidFill>
                    <a:srgbClr val="FFFFFF">
                      <a:lumMod val="95000"/>
                    </a:srgbClr>
                  </a:solidFill>
                  <a:effectLst/>
                  <a:uLnTx/>
                  <a:uFillTx/>
                  <a:latin typeface="Graphik-Light" panose="020B0403030202060203" pitchFamily="34" charset="0"/>
                  <a:ea typeface="+mn-ea"/>
                  <a:cs typeface="+mn-cs"/>
                </a:rPr>
                <a:t>INTEGRATE</a:t>
              </a:r>
            </a:p>
          </p:txBody>
        </p:sp>
        <p:sp>
          <p:nvSpPr>
            <p:cNvPr id="64" name="Text 50">
              <a:extLst>
                <a:ext uri="{FF2B5EF4-FFF2-40B4-BE49-F238E27FC236}">
                  <a16:creationId xmlns:a16="http://schemas.microsoft.com/office/drawing/2014/main" id="{2615F0D9-F56D-415A-3A16-598511BAC9B0}"/>
                </a:ext>
              </a:extLst>
            </p:cNvPr>
            <p:cNvSpPr/>
            <p:nvPr/>
          </p:nvSpPr>
          <p:spPr>
            <a:xfrm>
              <a:off x="9226296" y="3822768"/>
              <a:ext cx="2185416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  <a:cs typeface="+mn-cs"/>
                </a:rPr>
                <a:t>Enable Secure Global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-Medium" panose="020B0603030202060203" pitchFamily="34" charset="0"/>
                  <a:ea typeface="Inter" pitchFamily="34" charset="-122"/>
                  <a:cs typeface="+mn-cs"/>
                </a:rPr>
                <a:t>Integration with Assurance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3662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CB4E06-3138-96CE-AF4D-8DE923B64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B4CFF5C-FF42-010F-6EDE-0B228F21E50E}"/>
              </a:ext>
            </a:extLst>
          </p:cNvPr>
          <p:cNvSpPr/>
          <p:nvPr/>
        </p:nvSpPr>
        <p:spPr>
          <a:xfrm>
            <a:off x="556466" y="3926252"/>
            <a:ext cx="3853608" cy="1158131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8720" tIns="182880" bIns="91440" rtlCol="0" anchor="t"/>
          <a:lstStyle/>
          <a:p>
            <a:r>
              <a:rPr lang="en-US" sz="1200" dirty="0">
                <a:latin typeface="Graphik-SemiboldItalic" panose="020B0703030202060203" pitchFamily="34" charset="0"/>
              </a:rPr>
              <a:t>Naveen Manga</a:t>
            </a:r>
          </a:p>
          <a:p>
            <a:r>
              <a:rPr lang="en-US" sz="1200" dirty="0">
                <a:latin typeface="Graphik-SemiboldItalic" panose="020B0703030202060203" pitchFamily="34" charset="0"/>
              </a:rPr>
              <a:t>CIO</a:t>
            </a:r>
          </a:p>
          <a:p>
            <a:r>
              <a:rPr lang="en-US" sz="1200" i="1" dirty="0"/>
              <a:t>“The future of travel isn’t AI vs. humans. It’s AI for humans."</a:t>
            </a:r>
            <a:endParaRPr lang="en-US" sz="1200" i="1" dirty="0">
              <a:latin typeface="Graphik-LightItalic" panose="020B0403030202060203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3049BD2-346F-F6D8-037A-FC9572AA3CC1}"/>
              </a:ext>
            </a:extLst>
          </p:cNvPr>
          <p:cNvSpPr/>
          <p:nvPr/>
        </p:nvSpPr>
        <p:spPr>
          <a:xfrm>
            <a:off x="556466" y="5173761"/>
            <a:ext cx="1258047" cy="1787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>
                <a:solidFill>
                  <a:schemeClr val="tx1"/>
                </a:solidFill>
                <a:latin typeface="Graphik-Medium" panose="020B0603030202060203" pitchFamily="34" charset="0"/>
              </a:rPr>
              <a:t>Driving CIO priorities</a:t>
            </a:r>
            <a:endParaRPr kumimoji="0" lang="en-US" sz="900" b="0" i="0" u="none" strike="noStrike" kern="1200" cap="none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raphik-Medium" panose="020B0603030202060203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5D4A67A-DA24-AD74-BFAA-B36B9177F41D}"/>
              </a:ext>
            </a:extLst>
          </p:cNvPr>
          <p:cNvCxnSpPr>
            <a:cxnSpLocks/>
          </p:cNvCxnSpPr>
          <p:nvPr/>
        </p:nvCxnSpPr>
        <p:spPr>
          <a:xfrm>
            <a:off x="1814513" y="5263134"/>
            <a:ext cx="2595562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93B9BAF8-1FE1-3127-F41F-D0B68A734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3853608" cy="590931"/>
          </a:xfrm>
        </p:spPr>
        <p:txBody>
          <a:bodyPr/>
          <a:lstStyle/>
          <a:p>
            <a:r>
              <a:rPr lang="en-US" sz="2400">
                <a:latin typeface="Graphik-SemiboldItalic" panose="020B0703030202060203" pitchFamily="34" charset="0"/>
              </a:rPr>
              <a:t>SRE-based AI-enabled modern operations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83FA5CD-D0FB-8661-E43D-1E162A19AA7A}"/>
              </a:ext>
            </a:extLst>
          </p:cNvPr>
          <p:cNvSpPr txBox="1">
            <a:spLocks/>
          </p:cNvSpPr>
          <p:nvPr/>
        </p:nvSpPr>
        <p:spPr>
          <a:xfrm>
            <a:off x="556467" y="1602390"/>
            <a:ext cx="3853608" cy="150810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37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Graphik-SemiboldItalic" panose="020B0503030202060203" pitchFamily="34" charset="77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Light" panose="020B0403030202060203" pitchFamily="34" charset="0"/>
              </a:rPr>
              <a:t>For a global hospitality major, Accenture deployed an SRE-based operating model to manage its applications &amp; infrastructure supported by transformed ways of working.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Light" panose="020B0403030202060203" pitchFamily="34" charset="0"/>
              </a:rPr>
              <a:t>An automation center of excellence is accelerating platform transformation – delivering scale, speed, and measurable business outcomes.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-Light" panose="020B0403030202060203" pitchFamily="34" charset="0"/>
              </a:rPr>
              <a:t>Three AI Agents deployed are helping triage changes, identify incidents, and recommend resolutions.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0132B4-22AC-E15E-2B1B-2DF4405F3A96}"/>
              </a:ext>
            </a:extLst>
          </p:cNvPr>
          <p:cNvSpPr/>
          <p:nvPr/>
        </p:nvSpPr>
        <p:spPr>
          <a:xfrm>
            <a:off x="5137080" y="2407076"/>
            <a:ext cx="3208960" cy="1748281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FFFF"/>
                </a:solidFill>
                <a:latin typeface="Graphik-SemiboldItalic" panose="020B0703030202060203" pitchFamily="34" charset="0"/>
              </a:rPr>
              <a:t>~90%</a:t>
            </a:r>
          </a:p>
          <a:p>
            <a:pPr>
              <a:defRPr/>
            </a:pPr>
            <a:r>
              <a:rPr lang="en-US" sz="1200">
                <a:solidFill>
                  <a:srgbClr val="FFFFFF"/>
                </a:solidFill>
                <a:latin typeface="Graphik-Light" panose="020B0403030202060203" pitchFamily="34" charset="0"/>
              </a:rPr>
              <a:t>Reduction in incident resolution time through automated workflows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7F34009-343B-A01F-EF3A-7DD3008CC665}"/>
              </a:ext>
            </a:extLst>
          </p:cNvPr>
          <p:cNvSpPr/>
          <p:nvPr/>
        </p:nvSpPr>
        <p:spPr>
          <a:xfrm>
            <a:off x="8426573" y="2407075"/>
            <a:ext cx="3208960" cy="1748281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FFFF"/>
                </a:solidFill>
                <a:latin typeface="Graphik-SemiboldItalic" panose="020B0703030202060203" pitchFamily="34" charset="0"/>
              </a:rPr>
              <a:t>Transformed</a:t>
            </a:r>
          </a:p>
          <a:p>
            <a:pPr>
              <a:defRPr/>
            </a:pPr>
            <a:r>
              <a:rPr lang="en-US" sz="1200">
                <a:solidFill>
                  <a:srgbClr val="FFFFFF"/>
                </a:solidFill>
                <a:latin typeface="Graphik-Light" panose="020B0403030202060203" pitchFamily="34" charset="0"/>
              </a:rPr>
              <a:t>Service desk experience with self-help, self-heal, &amp; XMO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6F9120-51D6-AEBF-9C70-6774DC9F1D98}"/>
              </a:ext>
            </a:extLst>
          </p:cNvPr>
          <p:cNvSpPr/>
          <p:nvPr/>
        </p:nvSpPr>
        <p:spPr>
          <a:xfrm>
            <a:off x="8426573" y="572600"/>
            <a:ext cx="3208960" cy="1748281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FFFF"/>
                </a:solidFill>
                <a:latin typeface="Graphik-SemiboldItalic" panose="020B0703030202060203" pitchFamily="34" charset="0"/>
              </a:rPr>
              <a:t>50%</a:t>
            </a:r>
          </a:p>
          <a:p>
            <a:pPr>
              <a:defRPr/>
            </a:pPr>
            <a:r>
              <a:rPr lang="en-US" sz="1200">
                <a:solidFill>
                  <a:srgbClr val="FFFFFF"/>
                </a:solidFill>
                <a:latin typeface="Graphik-Light" panose="020B0403030202060203" pitchFamily="34" charset="0"/>
              </a:rPr>
              <a:t>Reduction in MTTD through agentic AI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063D57-8B37-3A95-77AD-A0C368357810}"/>
              </a:ext>
            </a:extLst>
          </p:cNvPr>
          <p:cNvSpPr/>
          <p:nvPr/>
        </p:nvSpPr>
        <p:spPr>
          <a:xfrm>
            <a:off x="5137080" y="4241552"/>
            <a:ext cx="3208960" cy="1748281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FFFF"/>
                </a:solidFill>
                <a:latin typeface="Graphik-SemiboldItalic" panose="020B0703030202060203" pitchFamily="34" charset="0"/>
              </a:rPr>
              <a:t>$250K/yr</a:t>
            </a:r>
          </a:p>
          <a:p>
            <a:pPr>
              <a:defRPr/>
            </a:pPr>
            <a:r>
              <a:rPr lang="en-US" sz="1200">
                <a:solidFill>
                  <a:srgbClr val="FFFFFF"/>
                </a:solidFill>
                <a:latin typeface="Graphik-Light" panose="020B0403030202060203" pitchFamily="34" charset="0"/>
              </a:rPr>
              <a:t>In estimated savings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5839B6-3B68-12C5-9DBE-18F74853DC3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0720" t="16451" r="11796" b="17313"/>
          <a:stretch>
            <a:fillRect/>
          </a:stretch>
        </p:blipFill>
        <p:spPr>
          <a:xfrm>
            <a:off x="3856619" y="4665307"/>
            <a:ext cx="459533" cy="39282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8408D05-658F-EA79-CBBB-DDFE15B81D8F}"/>
              </a:ext>
            </a:extLst>
          </p:cNvPr>
          <p:cNvSpPr/>
          <p:nvPr/>
        </p:nvSpPr>
        <p:spPr>
          <a:xfrm>
            <a:off x="5137080" y="572600"/>
            <a:ext cx="3208960" cy="1748281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FFFF"/>
                </a:solidFill>
                <a:latin typeface="Graphik-SemiboldItalic" panose="020B0703030202060203" pitchFamily="34" charset="0"/>
              </a:rPr>
              <a:t>Enhanced</a:t>
            </a:r>
          </a:p>
          <a:p>
            <a:pPr>
              <a:defRPr/>
            </a:pPr>
            <a:r>
              <a:rPr lang="en-US" sz="1200">
                <a:solidFill>
                  <a:srgbClr val="FFFFFF"/>
                </a:solidFill>
                <a:latin typeface="Graphik-Light" panose="020B0403030202060203" pitchFamily="34" charset="0"/>
              </a:rPr>
              <a:t>Business-IT alignment through 8 domain-aligned SRE pods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924647-8E9D-D5CF-21B1-D49BE7F4BBDB}"/>
              </a:ext>
            </a:extLst>
          </p:cNvPr>
          <p:cNvSpPr/>
          <p:nvPr/>
        </p:nvSpPr>
        <p:spPr>
          <a:xfrm>
            <a:off x="8426573" y="4241550"/>
            <a:ext cx="3208960" cy="1748281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FFFF"/>
                </a:solidFill>
                <a:latin typeface="Graphik-SemiboldItalic" panose="020B0703030202060203" pitchFamily="34" charset="0"/>
              </a:rPr>
              <a:t>Reduced</a:t>
            </a:r>
          </a:p>
          <a:p>
            <a:pPr>
              <a:defRPr/>
            </a:pPr>
            <a:r>
              <a:rPr lang="en-US" sz="1200">
                <a:solidFill>
                  <a:srgbClr val="FFFFFF"/>
                </a:solidFill>
                <a:latin typeface="Graphik-Light" panose="020B0403030202060203" pitchFamily="34" charset="0"/>
              </a:rPr>
              <a:t>Operational costs through automation &amp; resource optimization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805E2B0-4C52-033E-3AC7-7621EE80B2EC}"/>
              </a:ext>
            </a:extLst>
          </p:cNvPr>
          <p:cNvSpPr/>
          <p:nvPr/>
        </p:nvSpPr>
        <p:spPr>
          <a:xfrm>
            <a:off x="556466" y="288250"/>
            <a:ext cx="3383280" cy="1787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60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-Light" panose="020B0403030202060203" pitchFamily="34" charset="0"/>
              </a:rPr>
              <a:t>HOW WE’RE HELPING CLIENTS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269955-D9FA-45B7-C680-0FA165D08325}"/>
              </a:ext>
            </a:extLst>
          </p:cNvPr>
          <p:cNvSpPr/>
          <p:nvPr/>
        </p:nvSpPr>
        <p:spPr>
          <a:xfrm>
            <a:off x="556466" y="1318040"/>
            <a:ext cx="3383280" cy="1787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60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-Light" panose="020B0403030202060203" pitchFamily="34" charset="0"/>
              </a:rPr>
              <a:t>COREOPS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ED9A5D-CA36-7F4D-36F6-598696B63B50}"/>
              </a:ext>
            </a:extLst>
          </p:cNvPr>
          <p:cNvSpPr/>
          <p:nvPr/>
        </p:nvSpPr>
        <p:spPr>
          <a:xfrm>
            <a:off x="556466" y="5458111"/>
            <a:ext cx="1223408" cy="531720"/>
          </a:xfrm>
          <a:prstGeom prst="rect">
            <a:avLst/>
          </a:prstGeom>
          <a:solidFill>
            <a:schemeClr val="accent2">
              <a:lumMod val="9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900">
                <a:solidFill>
                  <a:srgbClr val="000000"/>
                </a:solidFill>
                <a:latin typeface="Graphik-Medium" panose="020B0603030202060203" pitchFamily="34" charset="0"/>
              </a:rPr>
              <a:t>Optimizing costs &amp; value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3A3B6B-A4E6-FA0C-AF64-94A1FA545D4F}"/>
              </a:ext>
            </a:extLst>
          </p:cNvPr>
          <p:cNvSpPr/>
          <p:nvPr/>
        </p:nvSpPr>
        <p:spPr>
          <a:xfrm>
            <a:off x="1871566" y="5458111"/>
            <a:ext cx="1223408" cy="531720"/>
          </a:xfrm>
          <a:prstGeom prst="rect">
            <a:avLst/>
          </a:prstGeom>
          <a:solidFill>
            <a:schemeClr val="accent2">
              <a:lumMod val="9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900">
                <a:solidFill>
                  <a:srgbClr val="000000"/>
                </a:solidFill>
                <a:latin typeface="Graphik-Medium" panose="020B0603030202060203" pitchFamily="34" charset="0"/>
              </a:rPr>
              <a:t>User </a:t>
            </a:r>
            <a:br>
              <a:rPr lang="en-US" sz="900">
                <a:solidFill>
                  <a:srgbClr val="000000"/>
                </a:solidFill>
                <a:latin typeface="Graphik-Medium" panose="020B0603030202060203" pitchFamily="34" charset="0"/>
              </a:rPr>
            </a:br>
            <a:r>
              <a:rPr lang="en-US" sz="900">
                <a:solidFill>
                  <a:srgbClr val="000000"/>
                </a:solidFill>
                <a:latin typeface="Graphik-Medium" panose="020B0603030202060203" pitchFamily="34" charset="0"/>
              </a:rPr>
              <a:t>Experiences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4AF416-1927-19B9-C11C-A22AEB3AD272}"/>
              </a:ext>
            </a:extLst>
          </p:cNvPr>
          <p:cNvSpPr/>
          <p:nvPr/>
        </p:nvSpPr>
        <p:spPr>
          <a:xfrm>
            <a:off x="3186667" y="5458111"/>
            <a:ext cx="1223408" cy="531720"/>
          </a:xfrm>
          <a:prstGeom prst="rect">
            <a:avLst/>
          </a:prstGeom>
          <a:solidFill>
            <a:schemeClr val="accent2">
              <a:lumMod val="9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900">
                <a:solidFill>
                  <a:srgbClr val="000000"/>
                </a:solidFill>
                <a:latin typeface="Graphik-Medium" panose="020B0603030202060203" pitchFamily="34" charset="0"/>
              </a:rPr>
              <a:t>Resilience &amp; Agility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24E2679-D93A-2EC5-F774-3A2E8F527DD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812" r="21153" b="10143"/>
          <a:stretch>
            <a:fillRect/>
          </a:stretch>
        </p:blipFill>
        <p:spPr>
          <a:xfrm>
            <a:off x="694348" y="4051300"/>
            <a:ext cx="920107" cy="920107"/>
          </a:xfrm>
          <a:prstGeom prst="ellipse">
            <a:avLst/>
          </a:prstGeom>
          <a:ln w="63500" cap="rnd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580017124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ure 2025">
  <a:themeElements>
    <a:clrScheme name="Accenture">
      <a:dk1>
        <a:srgbClr val="000000"/>
      </a:dk1>
      <a:lt1>
        <a:srgbClr val="FFFFFF"/>
      </a:lt1>
      <a:dk2>
        <a:srgbClr val="A100FF"/>
      </a:dk2>
      <a:lt2>
        <a:srgbClr val="460073"/>
      </a:lt2>
      <a:accent1>
        <a:srgbClr val="7500C0"/>
      </a:accent1>
      <a:accent2>
        <a:srgbClr val="C2A3FF"/>
      </a:accent2>
      <a:accent3>
        <a:srgbClr val="E6DCFF"/>
      </a:accent3>
      <a:accent4>
        <a:srgbClr val="FF50A0"/>
      </a:accent4>
      <a:accent5>
        <a:srgbClr val="224BFF"/>
      </a:accent5>
      <a:accent6>
        <a:srgbClr val="05F2DB"/>
      </a:accent6>
      <a:hlink>
        <a:srgbClr val="A100FF"/>
      </a:hlink>
      <a:folHlink>
        <a:srgbClr val="7500C0"/>
      </a:folHlink>
    </a:clrScheme>
    <a:fontScheme name="GraphikReg-GraphikSemiB">
      <a:majorFont>
        <a:latin typeface="Graphik-Semibold"/>
        <a:ea typeface=""/>
        <a:cs typeface=""/>
      </a:majorFont>
      <a:minorFont>
        <a:latin typeface="Graphik 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Accenture PPT" id="{F073B871-DA14-4D86-A3AA-AF0AAB57A125}" vid="{6E7249F0-0E3D-47F3-A4B8-C7D7D0D831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2E17A317734F9E4E3B8B9A5BE065" ma:contentTypeVersion="3" ma:contentTypeDescription="Create a new document." ma:contentTypeScope="" ma:versionID="a230b9897aea243cc85eed2a4c34161c">
  <xsd:schema xmlns:xsd="http://www.w3.org/2001/XMLSchema" xmlns:xs="http://www.w3.org/2001/XMLSchema" xmlns:p="http://schemas.microsoft.com/office/2006/metadata/properties" xmlns:ns2="fa93048f-f158-406c-93f1-3b2ea29452f8" targetNamespace="http://schemas.microsoft.com/office/2006/metadata/properties" ma:root="true" ma:fieldsID="7e4927e149f97f17a69d45617f7170b8" ns2:_="">
    <xsd:import namespace="fa93048f-f158-406c-93f1-3b2ea29452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93048f-f158-406c-93f1-3b2ea29452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FA58E93-5433-46E3-91FB-C940D3B1F4BC}">
  <ds:schemaRefs>
    <ds:schemaRef ds:uri="http://purl.org/dc/dcmitype/"/>
    <ds:schemaRef ds:uri="http://purl.org/dc/terms/"/>
    <ds:schemaRef ds:uri="cc82c7f4-5475-460d-bc37-44a11955da20"/>
    <ds:schemaRef ds:uri="http://schemas.openxmlformats.org/package/2006/metadata/core-properties"/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514a8536-020b-4d75-a505-f29eb6e865ef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EC259C33-ED6C-41B0-87D4-3291D5F300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91B7268-2A4A-442B-AF51-53ADCE146514}"/>
</file>

<file path=docMetadata/LabelInfo.xml><?xml version="1.0" encoding="utf-8"?>
<clbl:labelList xmlns:clbl="http://schemas.microsoft.com/office/2020/mipLabelMetadata">
  <clbl:label id="{e0793d39-0939-496d-b129-198edd916feb}" enabled="0" method="" siteId="{e0793d39-0939-496d-b129-198edd916fe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3741</TotalTime>
  <Words>2977</Words>
  <Application>Microsoft Macintosh PowerPoint</Application>
  <PresentationFormat>Widescreen</PresentationFormat>
  <Paragraphs>510</Paragraphs>
  <Slides>15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32" baseType="lpstr">
      <vt:lpstr>Aptos</vt:lpstr>
      <vt:lpstr>Arial</vt:lpstr>
      <vt:lpstr>Calibri</vt:lpstr>
      <vt:lpstr>Graphik</vt:lpstr>
      <vt:lpstr>Graphik Regular</vt:lpstr>
      <vt:lpstr>Graphik-Light</vt:lpstr>
      <vt:lpstr>Graphik-LightItalic</vt:lpstr>
      <vt:lpstr>Graphik-Medium</vt:lpstr>
      <vt:lpstr>Graphik-MediumItalic</vt:lpstr>
      <vt:lpstr>Graphik-Semibold</vt:lpstr>
      <vt:lpstr>Graphik-SemiboldItalic</vt:lpstr>
      <vt:lpstr>GT Sectra Fine Rg</vt:lpstr>
      <vt:lpstr>Inter</vt:lpstr>
      <vt:lpstr>System Font</vt:lpstr>
      <vt:lpstr>var(--font-family-deloitte-sans-serif)</vt:lpstr>
      <vt:lpstr>Wingdings</vt:lpstr>
      <vt:lpstr>Accenture 2025</vt:lpstr>
      <vt:lpstr>Intelligent Infrastructure Services (IIS)</vt:lpstr>
      <vt:lpstr>Global Infrastructure Services business will even get bigger</vt:lpstr>
      <vt:lpstr>We are World’s Second Largest Infra Service Provider</vt:lpstr>
      <vt:lpstr>CIO priorities of today are changing – Agentic everywhere</vt:lpstr>
      <vt:lpstr>PowerPoint Presentation</vt:lpstr>
      <vt:lpstr>Renewals, but not as we know it </vt:lpstr>
      <vt:lpstr>IMS Transformation Powered by Agentic</vt:lpstr>
      <vt:lpstr>Reinventing infrastructure services with Agentic AI</vt:lpstr>
      <vt:lpstr>SRE-based AI-enabled modern operations</vt:lpstr>
      <vt:lpstr>Resilience &amp; Agility</vt:lpstr>
      <vt:lpstr>PowerPoint Presentation</vt:lpstr>
      <vt:lpstr>Platform-led cloud transformation</vt:lpstr>
      <vt:lpstr>AI Infra for All </vt:lpstr>
      <vt:lpstr>Empowering sovereign, sustainable, and secure AI</vt:lpstr>
      <vt:lpstr>Reality Check – Proof of Concepts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Sasheendran, Neeraj</dc:creator>
  <cp:lastModifiedBy>Yorulmaz, Tunc</cp:lastModifiedBy>
  <cp:revision>9</cp:revision>
  <dcterms:created xsi:type="dcterms:W3CDTF">2026-05-11T07:26:55Z</dcterms:created>
  <dcterms:modified xsi:type="dcterms:W3CDTF">2026-05-21T10:57:53Z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0x01010080DF2E17A317734F9E4E3B8B9A5BE065</vt:lpwstr>
  </property>
  <property fmtid="{D5CDD505-2E9C-101B-9397-08002B2CF9AE}" pid="3" name="MediaServiceImageTags">
    <vt:lpwstr/>
  </property>
</Properties>
</file>